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282" r:id="rId3"/>
    <p:sldId id="258" r:id="rId4"/>
    <p:sldId id="289" r:id="rId5"/>
    <p:sldId id="265" r:id="rId6"/>
    <p:sldId id="288" r:id="rId7"/>
    <p:sldId id="266" r:id="rId8"/>
    <p:sldId id="290" r:id="rId9"/>
    <p:sldId id="291" r:id="rId10"/>
    <p:sldId id="268" r:id="rId11"/>
    <p:sldId id="267" r:id="rId12"/>
    <p:sldId id="264" r:id="rId13"/>
    <p:sldId id="277" r:id="rId14"/>
    <p:sldId id="276" r:id="rId15"/>
    <p:sldId id="275" r:id="rId16"/>
    <p:sldId id="274" r:id="rId17"/>
    <p:sldId id="273" r:id="rId18"/>
    <p:sldId id="272" r:id="rId19"/>
    <p:sldId id="271" r:id="rId20"/>
    <p:sldId id="292" r:id="rId21"/>
    <p:sldId id="293" r:id="rId22"/>
    <p:sldId id="294" r:id="rId23"/>
    <p:sldId id="261" r:id="rId24"/>
    <p:sldId id="280" r:id="rId25"/>
    <p:sldId id="300" r:id="rId26"/>
    <p:sldId id="295" r:id="rId27"/>
    <p:sldId id="306" r:id="rId28"/>
    <p:sldId id="296" r:id="rId29"/>
    <p:sldId id="297" r:id="rId30"/>
    <p:sldId id="298" r:id="rId31"/>
    <p:sldId id="302" r:id="rId32"/>
    <p:sldId id="299" r:id="rId33"/>
    <p:sldId id="301" r:id="rId34"/>
    <p:sldId id="305" r:id="rId35"/>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Доц. ВАЛЕРИ АПОСТОЛОВ" initials="ДВА" lastIdx="2" clrIdx="0">
    <p:extLst>
      <p:ext uri="{19B8F6BF-5375-455C-9EA6-DF929625EA0E}">
        <p15:presenceInfo xmlns:p15="http://schemas.microsoft.com/office/powerpoint/2012/main" userId="208b3c0558e541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69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4660"/>
  </p:normalViewPr>
  <p:slideViewPr>
    <p:cSldViewPr snapToGrid="0">
      <p:cViewPr varScale="1">
        <p:scale>
          <a:sx n="112" d="100"/>
          <a:sy n="112"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5-21T18:23:08.048" idx="1">
    <p:pos x="10" y="10"/>
    <p:text/>
    <p:extLst>
      <p:ext uri="{C676402C-5697-4E1C-873F-D02D1690AC5C}">
        <p15:threadingInfo xmlns:p15="http://schemas.microsoft.com/office/powerpoint/2012/main" timeZoneBias="-180"/>
      </p:ext>
    </p:extLst>
  </p:cm>
  <p:cm authorId="1" dt="2023-05-21T18:23:09.844" idx="2">
    <p:pos x="146" y="146"/>
    <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72C84B-7F1E-4E4F-88AC-B9A34738943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bg-BG"/>
        </a:p>
      </dgm:t>
    </dgm:pt>
    <dgm:pt modelId="{FA29A3C3-E6F4-4638-8F37-09C4C7A4C481}">
      <dgm:prSet phldrT="[Текст]" custT="1"/>
      <dgm:spPr/>
      <dgm:t>
        <a:bodyPr/>
        <a:lstStyle/>
        <a:p>
          <a:r>
            <a:rPr lang="bg-BG" sz="2800" dirty="0"/>
            <a:t>ДЕЙНОСТИ ПО </a:t>
          </a:r>
          <a:r>
            <a:rPr lang="bg-BG" sz="3600" dirty="0"/>
            <a:t>ПРОЕКТА</a:t>
          </a:r>
        </a:p>
      </dgm:t>
    </dgm:pt>
    <dgm:pt modelId="{535B096A-ACE9-4A65-B4A2-77AF6FA50A63}" type="parTrans" cxnId="{947EBE4C-3E6C-439F-AEA2-1D6FB63F8D94}">
      <dgm:prSet/>
      <dgm:spPr/>
      <dgm:t>
        <a:bodyPr/>
        <a:lstStyle/>
        <a:p>
          <a:endParaRPr lang="bg-BG"/>
        </a:p>
      </dgm:t>
    </dgm:pt>
    <dgm:pt modelId="{42312FDC-CE30-4E07-BF3C-6C42BB575B26}" type="sibTrans" cxnId="{947EBE4C-3E6C-439F-AEA2-1D6FB63F8D94}">
      <dgm:prSet/>
      <dgm:spPr/>
      <dgm:t>
        <a:bodyPr/>
        <a:lstStyle/>
        <a:p>
          <a:endParaRPr lang="bg-BG"/>
        </a:p>
      </dgm:t>
    </dgm:pt>
    <dgm:pt modelId="{588BCC91-FC20-410A-B9F8-005BA69B61A6}">
      <dgm:prSet phldrT="[Текст]"/>
      <dgm:spPr/>
      <dgm:t>
        <a:bodyPr/>
        <a:lstStyle/>
        <a:p>
          <a:r>
            <a:rPr lang="bg-BG" dirty="0"/>
            <a:t>ДЕЙНОСТ 1</a:t>
          </a:r>
        </a:p>
      </dgm:t>
    </dgm:pt>
    <dgm:pt modelId="{F6553B6B-20E7-43ED-9FE5-743AA0240C7E}" type="parTrans" cxnId="{13180DDE-D2EA-41C9-9CDD-1C642E22FB74}">
      <dgm:prSet/>
      <dgm:spPr/>
      <dgm:t>
        <a:bodyPr/>
        <a:lstStyle/>
        <a:p>
          <a:endParaRPr lang="bg-BG"/>
        </a:p>
      </dgm:t>
    </dgm:pt>
    <dgm:pt modelId="{A225AF93-66F3-4F0E-AFED-4C80A24F97B5}" type="sibTrans" cxnId="{13180DDE-D2EA-41C9-9CDD-1C642E22FB74}">
      <dgm:prSet/>
      <dgm:spPr/>
      <dgm:t>
        <a:bodyPr/>
        <a:lstStyle/>
        <a:p>
          <a:endParaRPr lang="bg-BG"/>
        </a:p>
      </dgm:t>
    </dgm:pt>
    <dgm:pt modelId="{AEBC3277-4BAC-4485-A921-31ACF086F78D}">
      <dgm:prSet phldrT="[Текст]"/>
      <dgm:spPr>
        <a:solidFill>
          <a:schemeClr val="accent6"/>
        </a:solidFill>
      </dgm:spPr>
      <dgm:t>
        <a:bodyPr/>
        <a:lstStyle/>
        <a:p>
          <a:r>
            <a:rPr lang="bg-BG" dirty="0"/>
            <a:t>ДЕЙНОСТ 2</a:t>
          </a:r>
        </a:p>
      </dgm:t>
    </dgm:pt>
    <dgm:pt modelId="{E278AC0F-F233-4474-93FF-4554E4DF4F44}" type="parTrans" cxnId="{AFB2E9E8-4461-460D-A83A-5E6BDBCEC61D}">
      <dgm:prSet/>
      <dgm:spPr/>
      <dgm:t>
        <a:bodyPr/>
        <a:lstStyle/>
        <a:p>
          <a:endParaRPr lang="bg-BG"/>
        </a:p>
      </dgm:t>
    </dgm:pt>
    <dgm:pt modelId="{B21AD060-B398-4312-94C9-774D874F8A50}" type="sibTrans" cxnId="{AFB2E9E8-4461-460D-A83A-5E6BDBCEC61D}">
      <dgm:prSet/>
      <dgm:spPr/>
      <dgm:t>
        <a:bodyPr/>
        <a:lstStyle/>
        <a:p>
          <a:endParaRPr lang="bg-BG"/>
        </a:p>
      </dgm:t>
    </dgm:pt>
    <dgm:pt modelId="{EC665AAE-D4C2-4CDB-8200-019AD8C2A540}">
      <dgm:prSet phldrT="[Текст]"/>
      <dgm:spPr>
        <a:solidFill>
          <a:schemeClr val="accent6">
            <a:lumMod val="40000"/>
            <a:lumOff val="60000"/>
          </a:schemeClr>
        </a:solidFill>
      </dgm:spPr>
      <dgm:t>
        <a:bodyPr/>
        <a:lstStyle/>
        <a:p>
          <a:r>
            <a:rPr lang="bg-BG" dirty="0"/>
            <a:t>ДЕЙНОСТ 3</a:t>
          </a:r>
        </a:p>
      </dgm:t>
    </dgm:pt>
    <dgm:pt modelId="{28F28216-E248-44A8-A546-D6465FD414FD}" type="parTrans" cxnId="{10CECB0B-E8C3-46C7-8B10-E1FA9B1EF115}">
      <dgm:prSet/>
      <dgm:spPr/>
      <dgm:t>
        <a:bodyPr/>
        <a:lstStyle/>
        <a:p>
          <a:endParaRPr lang="bg-BG"/>
        </a:p>
      </dgm:t>
    </dgm:pt>
    <dgm:pt modelId="{40F7299E-424B-4F66-B3AD-147A59B6C77D}" type="sibTrans" cxnId="{10CECB0B-E8C3-46C7-8B10-E1FA9B1EF115}">
      <dgm:prSet/>
      <dgm:spPr/>
      <dgm:t>
        <a:bodyPr/>
        <a:lstStyle/>
        <a:p>
          <a:endParaRPr lang="bg-BG"/>
        </a:p>
      </dgm:t>
    </dgm:pt>
    <dgm:pt modelId="{C63572CA-3DA4-4FE3-AA82-22D930350DC2}">
      <dgm:prSet phldrT="[Текст]"/>
      <dgm:spPr>
        <a:solidFill>
          <a:srgbClr val="FFC000"/>
        </a:solidFill>
      </dgm:spPr>
      <dgm:t>
        <a:bodyPr/>
        <a:lstStyle/>
        <a:p>
          <a:r>
            <a:rPr lang="bg-BG" dirty="0"/>
            <a:t>ДЕЙНОСТ 4</a:t>
          </a:r>
        </a:p>
      </dgm:t>
    </dgm:pt>
    <dgm:pt modelId="{E7267A2A-47B5-4D64-8D61-9FDDC91DB342}" type="parTrans" cxnId="{630160BF-15E2-472F-A51F-4FF24CEA55CF}">
      <dgm:prSet/>
      <dgm:spPr/>
      <dgm:t>
        <a:bodyPr/>
        <a:lstStyle/>
        <a:p>
          <a:endParaRPr lang="bg-BG"/>
        </a:p>
      </dgm:t>
    </dgm:pt>
    <dgm:pt modelId="{3E165A69-21C7-4D26-AE95-6CF9CDDE97F3}" type="sibTrans" cxnId="{630160BF-15E2-472F-A51F-4FF24CEA55CF}">
      <dgm:prSet/>
      <dgm:spPr/>
      <dgm:t>
        <a:bodyPr/>
        <a:lstStyle/>
        <a:p>
          <a:endParaRPr lang="bg-BG"/>
        </a:p>
      </dgm:t>
    </dgm:pt>
    <dgm:pt modelId="{D0F0980C-8DE4-4FBB-82BF-89DD8BFE04DC}">
      <dgm:prSet phldrT="[Текст]"/>
      <dgm:spPr>
        <a:solidFill>
          <a:schemeClr val="accent5">
            <a:lumMod val="40000"/>
            <a:lumOff val="60000"/>
          </a:schemeClr>
        </a:solidFill>
      </dgm:spPr>
      <dgm:t>
        <a:bodyPr/>
        <a:lstStyle/>
        <a:p>
          <a:r>
            <a:rPr lang="bg-BG" dirty="0"/>
            <a:t>ДЕЙНОСТ 5</a:t>
          </a:r>
        </a:p>
      </dgm:t>
    </dgm:pt>
    <dgm:pt modelId="{F7EE921C-B023-4E0C-8E78-731878E1F9C9}" type="parTrans" cxnId="{D3C50808-D630-42E4-A604-2552615090A5}">
      <dgm:prSet/>
      <dgm:spPr/>
      <dgm:t>
        <a:bodyPr/>
        <a:lstStyle/>
        <a:p>
          <a:endParaRPr lang="bg-BG"/>
        </a:p>
      </dgm:t>
    </dgm:pt>
    <dgm:pt modelId="{F462B02B-299D-4F3A-AE8B-10609D8F6A61}" type="sibTrans" cxnId="{D3C50808-D630-42E4-A604-2552615090A5}">
      <dgm:prSet/>
      <dgm:spPr/>
      <dgm:t>
        <a:bodyPr/>
        <a:lstStyle/>
        <a:p>
          <a:endParaRPr lang="bg-BG"/>
        </a:p>
      </dgm:t>
    </dgm:pt>
    <dgm:pt modelId="{292F6B00-0FB1-41BC-90AF-B9D2EF3E73E4}">
      <dgm:prSet phldrT="[Текст]"/>
      <dgm:spPr>
        <a:solidFill>
          <a:schemeClr val="accent1">
            <a:lumMod val="75000"/>
          </a:schemeClr>
        </a:solidFill>
      </dgm:spPr>
      <dgm:t>
        <a:bodyPr/>
        <a:lstStyle/>
        <a:p>
          <a:r>
            <a:rPr lang="bg-BG" dirty="0"/>
            <a:t>ДЕЙНОСТ 6</a:t>
          </a:r>
        </a:p>
      </dgm:t>
    </dgm:pt>
    <dgm:pt modelId="{F8695D62-7A17-44B1-BEAB-24BED9DA3212}" type="parTrans" cxnId="{C6E67048-9762-4B5F-A0AA-78E9E6DF888F}">
      <dgm:prSet/>
      <dgm:spPr/>
      <dgm:t>
        <a:bodyPr/>
        <a:lstStyle/>
        <a:p>
          <a:endParaRPr lang="bg-BG"/>
        </a:p>
      </dgm:t>
    </dgm:pt>
    <dgm:pt modelId="{8142BBD9-4BBF-44E2-8513-FC9FEF32E5FF}" type="sibTrans" cxnId="{C6E67048-9762-4B5F-A0AA-78E9E6DF888F}">
      <dgm:prSet/>
      <dgm:spPr/>
      <dgm:t>
        <a:bodyPr/>
        <a:lstStyle/>
        <a:p>
          <a:endParaRPr lang="bg-BG"/>
        </a:p>
      </dgm:t>
    </dgm:pt>
    <dgm:pt modelId="{90AE3305-9EB4-41DB-97E6-5347506CE998}">
      <dgm:prSet phldrT="[Текст]"/>
      <dgm:spPr>
        <a:solidFill>
          <a:schemeClr val="accent2">
            <a:lumMod val="40000"/>
            <a:lumOff val="60000"/>
          </a:schemeClr>
        </a:solidFill>
      </dgm:spPr>
      <dgm:t>
        <a:bodyPr/>
        <a:lstStyle/>
        <a:p>
          <a:r>
            <a:rPr lang="bg-BG" dirty="0"/>
            <a:t>ДЕЙНОСТ 7</a:t>
          </a:r>
        </a:p>
      </dgm:t>
    </dgm:pt>
    <dgm:pt modelId="{68F6DE53-759B-4445-8A9C-A84BF5702357}" type="parTrans" cxnId="{A0BB51F4-E352-453D-9D44-96102535E62E}">
      <dgm:prSet/>
      <dgm:spPr/>
      <dgm:t>
        <a:bodyPr/>
        <a:lstStyle/>
        <a:p>
          <a:endParaRPr lang="bg-BG"/>
        </a:p>
      </dgm:t>
    </dgm:pt>
    <dgm:pt modelId="{751E6E2A-9CA0-49CC-8629-674FA47BDCA8}" type="sibTrans" cxnId="{A0BB51F4-E352-453D-9D44-96102535E62E}">
      <dgm:prSet/>
      <dgm:spPr/>
      <dgm:t>
        <a:bodyPr/>
        <a:lstStyle/>
        <a:p>
          <a:endParaRPr lang="bg-BG"/>
        </a:p>
      </dgm:t>
    </dgm:pt>
    <dgm:pt modelId="{4C100FD5-1EA6-4E28-8376-3598A790F4CD}">
      <dgm:prSet phldrT="[Текст]"/>
      <dgm:spPr>
        <a:solidFill>
          <a:schemeClr val="accent2"/>
        </a:solidFill>
      </dgm:spPr>
      <dgm:t>
        <a:bodyPr/>
        <a:lstStyle/>
        <a:p>
          <a:r>
            <a:rPr lang="bg-BG" dirty="0"/>
            <a:t>ДЕЙНОСТ 8</a:t>
          </a:r>
        </a:p>
      </dgm:t>
    </dgm:pt>
    <dgm:pt modelId="{ABCFF19B-D424-43C4-A3E0-C8195CCD7B49}" type="parTrans" cxnId="{7A275719-8371-4EE9-AC94-11EFA57DC5EB}">
      <dgm:prSet/>
      <dgm:spPr/>
      <dgm:t>
        <a:bodyPr/>
        <a:lstStyle/>
        <a:p>
          <a:endParaRPr lang="bg-BG"/>
        </a:p>
      </dgm:t>
    </dgm:pt>
    <dgm:pt modelId="{67ED4F8C-D118-4C43-9874-1D4CE61E4E81}" type="sibTrans" cxnId="{7A275719-8371-4EE9-AC94-11EFA57DC5EB}">
      <dgm:prSet/>
      <dgm:spPr/>
      <dgm:t>
        <a:bodyPr/>
        <a:lstStyle/>
        <a:p>
          <a:endParaRPr lang="bg-BG"/>
        </a:p>
      </dgm:t>
    </dgm:pt>
    <dgm:pt modelId="{7A4E6E01-45FF-455F-BFC6-3B4DA87DE5C4}">
      <dgm:prSet phldrT="[Текст]"/>
      <dgm:spPr/>
      <dgm:t>
        <a:bodyPr/>
        <a:lstStyle/>
        <a:p>
          <a:r>
            <a:rPr lang="bg-BG" dirty="0"/>
            <a:t>ДЕЙНОСТ 9</a:t>
          </a:r>
        </a:p>
      </dgm:t>
    </dgm:pt>
    <dgm:pt modelId="{BA5BF0CB-2EAF-4AC3-B61F-889DF35164C7}" type="parTrans" cxnId="{5F1FBD71-0CB8-423E-8310-FDD2303D9F6B}">
      <dgm:prSet/>
      <dgm:spPr/>
      <dgm:t>
        <a:bodyPr/>
        <a:lstStyle/>
        <a:p>
          <a:endParaRPr lang="bg-BG"/>
        </a:p>
      </dgm:t>
    </dgm:pt>
    <dgm:pt modelId="{57DCF53C-841B-4B51-AE49-3805235F5214}" type="sibTrans" cxnId="{5F1FBD71-0CB8-423E-8310-FDD2303D9F6B}">
      <dgm:prSet/>
      <dgm:spPr/>
      <dgm:t>
        <a:bodyPr/>
        <a:lstStyle/>
        <a:p>
          <a:endParaRPr lang="bg-BG"/>
        </a:p>
      </dgm:t>
    </dgm:pt>
    <dgm:pt modelId="{5CAF0DE9-43E4-462B-A83D-89A43C8ABB86}" type="pres">
      <dgm:prSet presAssocID="{9772C84B-7F1E-4E4F-88AC-B9A347389433}" presName="Name0" presStyleCnt="0">
        <dgm:presLayoutVars>
          <dgm:chPref val="1"/>
          <dgm:dir/>
          <dgm:animOne val="branch"/>
          <dgm:animLvl val="lvl"/>
          <dgm:resizeHandles val="exact"/>
        </dgm:presLayoutVars>
      </dgm:prSet>
      <dgm:spPr/>
    </dgm:pt>
    <dgm:pt modelId="{74850178-C4F2-4C4F-BEA7-66F2621B36CC}" type="pres">
      <dgm:prSet presAssocID="{FA29A3C3-E6F4-4638-8F37-09C4C7A4C481}" presName="root1" presStyleCnt="0"/>
      <dgm:spPr/>
    </dgm:pt>
    <dgm:pt modelId="{8894F2B4-3947-4291-966F-C3F29AB96F30}" type="pres">
      <dgm:prSet presAssocID="{FA29A3C3-E6F4-4638-8F37-09C4C7A4C481}" presName="LevelOneTextNode" presStyleLbl="node0" presStyleIdx="0" presStyleCnt="1" custScaleX="392016">
        <dgm:presLayoutVars>
          <dgm:chPref val="3"/>
        </dgm:presLayoutVars>
      </dgm:prSet>
      <dgm:spPr/>
    </dgm:pt>
    <dgm:pt modelId="{0D0A6AE9-493D-4D7B-877E-4DDB5CEE1971}" type="pres">
      <dgm:prSet presAssocID="{FA29A3C3-E6F4-4638-8F37-09C4C7A4C481}" presName="level2hierChild" presStyleCnt="0"/>
      <dgm:spPr/>
    </dgm:pt>
    <dgm:pt modelId="{662B03F3-158C-4889-BE00-AF9E211E05D5}" type="pres">
      <dgm:prSet presAssocID="{F6553B6B-20E7-43ED-9FE5-743AA0240C7E}" presName="conn2-1" presStyleLbl="parChTrans1D2" presStyleIdx="0" presStyleCnt="9"/>
      <dgm:spPr/>
    </dgm:pt>
    <dgm:pt modelId="{AFA1F885-60DE-4F89-BE5C-E1041A1E2307}" type="pres">
      <dgm:prSet presAssocID="{F6553B6B-20E7-43ED-9FE5-743AA0240C7E}" presName="connTx" presStyleLbl="parChTrans1D2" presStyleIdx="0" presStyleCnt="9"/>
      <dgm:spPr/>
    </dgm:pt>
    <dgm:pt modelId="{1D00ADE1-ACF5-430C-B360-BE7939B9CE64}" type="pres">
      <dgm:prSet presAssocID="{588BCC91-FC20-410A-B9F8-005BA69B61A6}" presName="root2" presStyleCnt="0"/>
      <dgm:spPr/>
    </dgm:pt>
    <dgm:pt modelId="{F3AEA242-674C-46FC-B660-AB3DF5F643D0}" type="pres">
      <dgm:prSet presAssocID="{588BCC91-FC20-410A-B9F8-005BA69B61A6}" presName="LevelTwoTextNode" presStyleLbl="node2" presStyleIdx="0" presStyleCnt="9">
        <dgm:presLayoutVars>
          <dgm:chPref val="3"/>
        </dgm:presLayoutVars>
      </dgm:prSet>
      <dgm:spPr/>
    </dgm:pt>
    <dgm:pt modelId="{4A53A35D-2044-4179-8C0A-B8337BBBCE16}" type="pres">
      <dgm:prSet presAssocID="{588BCC91-FC20-410A-B9F8-005BA69B61A6}" presName="level3hierChild" presStyleCnt="0"/>
      <dgm:spPr/>
    </dgm:pt>
    <dgm:pt modelId="{1807619D-CED7-4EE1-9C49-939F44CC7819}" type="pres">
      <dgm:prSet presAssocID="{E278AC0F-F233-4474-93FF-4554E4DF4F44}" presName="conn2-1" presStyleLbl="parChTrans1D2" presStyleIdx="1" presStyleCnt="9"/>
      <dgm:spPr/>
    </dgm:pt>
    <dgm:pt modelId="{C324FB23-A80D-447E-80CD-491882EB0BE8}" type="pres">
      <dgm:prSet presAssocID="{E278AC0F-F233-4474-93FF-4554E4DF4F44}" presName="connTx" presStyleLbl="parChTrans1D2" presStyleIdx="1" presStyleCnt="9"/>
      <dgm:spPr/>
    </dgm:pt>
    <dgm:pt modelId="{A0FD8F21-9633-4C4E-A8A8-943D0CD825F6}" type="pres">
      <dgm:prSet presAssocID="{AEBC3277-4BAC-4485-A921-31ACF086F78D}" presName="root2" presStyleCnt="0"/>
      <dgm:spPr/>
    </dgm:pt>
    <dgm:pt modelId="{55571167-02E2-4BC3-A396-E862C176724F}" type="pres">
      <dgm:prSet presAssocID="{AEBC3277-4BAC-4485-A921-31ACF086F78D}" presName="LevelTwoTextNode" presStyleLbl="node2" presStyleIdx="1" presStyleCnt="9">
        <dgm:presLayoutVars>
          <dgm:chPref val="3"/>
        </dgm:presLayoutVars>
      </dgm:prSet>
      <dgm:spPr/>
    </dgm:pt>
    <dgm:pt modelId="{4E5CA26E-6801-48AA-A022-15C4B4E079EE}" type="pres">
      <dgm:prSet presAssocID="{AEBC3277-4BAC-4485-A921-31ACF086F78D}" presName="level3hierChild" presStyleCnt="0"/>
      <dgm:spPr/>
    </dgm:pt>
    <dgm:pt modelId="{F2CF44F0-F998-4994-8CCA-999AFBBDCF2F}" type="pres">
      <dgm:prSet presAssocID="{28F28216-E248-44A8-A546-D6465FD414FD}" presName="conn2-1" presStyleLbl="parChTrans1D2" presStyleIdx="2" presStyleCnt="9"/>
      <dgm:spPr/>
    </dgm:pt>
    <dgm:pt modelId="{2C023583-8B60-43F4-970D-00F46D5FEB00}" type="pres">
      <dgm:prSet presAssocID="{28F28216-E248-44A8-A546-D6465FD414FD}" presName="connTx" presStyleLbl="parChTrans1D2" presStyleIdx="2" presStyleCnt="9"/>
      <dgm:spPr/>
    </dgm:pt>
    <dgm:pt modelId="{E309485C-0C64-4760-A265-83DE11A03287}" type="pres">
      <dgm:prSet presAssocID="{EC665AAE-D4C2-4CDB-8200-019AD8C2A540}" presName="root2" presStyleCnt="0"/>
      <dgm:spPr/>
    </dgm:pt>
    <dgm:pt modelId="{1D1C7D93-1585-4684-B5F8-D058B9B84AC9}" type="pres">
      <dgm:prSet presAssocID="{EC665AAE-D4C2-4CDB-8200-019AD8C2A540}" presName="LevelTwoTextNode" presStyleLbl="node2" presStyleIdx="2" presStyleCnt="9">
        <dgm:presLayoutVars>
          <dgm:chPref val="3"/>
        </dgm:presLayoutVars>
      </dgm:prSet>
      <dgm:spPr/>
    </dgm:pt>
    <dgm:pt modelId="{0A10B962-0316-44D2-A0CA-1D3B0DAC05E5}" type="pres">
      <dgm:prSet presAssocID="{EC665AAE-D4C2-4CDB-8200-019AD8C2A540}" presName="level3hierChild" presStyleCnt="0"/>
      <dgm:spPr/>
    </dgm:pt>
    <dgm:pt modelId="{5A9F170B-E54B-4810-B7BE-C826BD0F9526}" type="pres">
      <dgm:prSet presAssocID="{E7267A2A-47B5-4D64-8D61-9FDDC91DB342}" presName="conn2-1" presStyleLbl="parChTrans1D2" presStyleIdx="3" presStyleCnt="9"/>
      <dgm:spPr/>
    </dgm:pt>
    <dgm:pt modelId="{EB8FBDA8-7A1F-4BCC-8E0D-FADE2BA86EE8}" type="pres">
      <dgm:prSet presAssocID="{E7267A2A-47B5-4D64-8D61-9FDDC91DB342}" presName="connTx" presStyleLbl="parChTrans1D2" presStyleIdx="3" presStyleCnt="9"/>
      <dgm:spPr/>
    </dgm:pt>
    <dgm:pt modelId="{943E8330-3671-4CE6-8B24-37B05610FABC}" type="pres">
      <dgm:prSet presAssocID="{C63572CA-3DA4-4FE3-AA82-22D930350DC2}" presName="root2" presStyleCnt="0"/>
      <dgm:spPr/>
    </dgm:pt>
    <dgm:pt modelId="{1CA6ABD1-8157-465E-BC4B-9C297093B2C7}" type="pres">
      <dgm:prSet presAssocID="{C63572CA-3DA4-4FE3-AA82-22D930350DC2}" presName="LevelTwoTextNode" presStyleLbl="node2" presStyleIdx="3" presStyleCnt="9">
        <dgm:presLayoutVars>
          <dgm:chPref val="3"/>
        </dgm:presLayoutVars>
      </dgm:prSet>
      <dgm:spPr/>
    </dgm:pt>
    <dgm:pt modelId="{338D0734-6B56-4867-A941-38918293EF00}" type="pres">
      <dgm:prSet presAssocID="{C63572CA-3DA4-4FE3-AA82-22D930350DC2}" presName="level3hierChild" presStyleCnt="0"/>
      <dgm:spPr/>
    </dgm:pt>
    <dgm:pt modelId="{F1D44787-D1A4-4453-A79A-3536F8C9CE6D}" type="pres">
      <dgm:prSet presAssocID="{F7EE921C-B023-4E0C-8E78-731878E1F9C9}" presName="conn2-1" presStyleLbl="parChTrans1D2" presStyleIdx="4" presStyleCnt="9"/>
      <dgm:spPr/>
    </dgm:pt>
    <dgm:pt modelId="{D44A2D38-0D8D-4EE8-8FC2-EC31FA134D75}" type="pres">
      <dgm:prSet presAssocID="{F7EE921C-B023-4E0C-8E78-731878E1F9C9}" presName="connTx" presStyleLbl="parChTrans1D2" presStyleIdx="4" presStyleCnt="9"/>
      <dgm:spPr/>
    </dgm:pt>
    <dgm:pt modelId="{F7BE41B8-1F8D-42B5-8FD1-136E05DC0680}" type="pres">
      <dgm:prSet presAssocID="{D0F0980C-8DE4-4FBB-82BF-89DD8BFE04DC}" presName="root2" presStyleCnt="0"/>
      <dgm:spPr/>
    </dgm:pt>
    <dgm:pt modelId="{DD90E817-63E3-4587-AF19-FEA4778F1AC6}" type="pres">
      <dgm:prSet presAssocID="{D0F0980C-8DE4-4FBB-82BF-89DD8BFE04DC}" presName="LevelTwoTextNode" presStyleLbl="node2" presStyleIdx="4" presStyleCnt="9">
        <dgm:presLayoutVars>
          <dgm:chPref val="3"/>
        </dgm:presLayoutVars>
      </dgm:prSet>
      <dgm:spPr/>
    </dgm:pt>
    <dgm:pt modelId="{3D92127B-F5FB-4FB2-B285-C389AD83DEB4}" type="pres">
      <dgm:prSet presAssocID="{D0F0980C-8DE4-4FBB-82BF-89DD8BFE04DC}" presName="level3hierChild" presStyleCnt="0"/>
      <dgm:spPr/>
    </dgm:pt>
    <dgm:pt modelId="{60CEED03-07D3-4AF5-A218-047FCA70687C}" type="pres">
      <dgm:prSet presAssocID="{F8695D62-7A17-44B1-BEAB-24BED9DA3212}" presName="conn2-1" presStyleLbl="parChTrans1D2" presStyleIdx="5" presStyleCnt="9"/>
      <dgm:spPr/>
    </dgm:pt>
    <dgm:pt modelId="{3F7F6995-C20D-48DA-8C1C-BFB6ABA077DA}" type="pres">
      <dgm:prSet presAssocID="{F8695D62-7A17-44B1-BEAB-24BED9DA3212}" presName="connTx" presStyleLbl="parChTrans1D2" presStyleIdx="5" presStyleCnt="9"/>
      <dgm:spPr/>
    </dgm:pt>
    <dgm:pt modelId="{EA86360C-DF8A-4BBB-9336-B0F84A7D5E8B}" type="pres">
      <dgm:prSet presAssocID="{292F6B00-0FB1-41BC-90AF-B9D2EF3E73E4}" presName="root2" presStyleCnt="0"/>
      <dgm:spPr/>
    </dgm:pt>
    <dgm:pt modelId="{F885DFAF-4C54-40C3-814E-8A1E5B860F2F}" type="pres">
      <dgm:prSet presAssocID="{292F6B00-0FB1-41BC-90AF-B9D2EF3E73E4}" presName="LevelTwoTextNode" presStyleLbl="node2" presStyleIdx="5" presStyleCnt="9">
        <dgm:presLayoutVars>
          <dgm:chPref val="3"/>
        </dgm:presLayoutVars>
      </dgm:prSet>
      <dgm:spPr/>
    </dgm:pt>
    <dgm:pt modelId="{498EBF09-6BC1-43A7-8FCE-7B97F0E1BEA1}" type="pres">
      <dgm:prSet presAssocID="{292F6B00-0FB1-41BC-90AF-B9D2EF3E73E4}" presName="level3hierChild" presStyleCnt="0"/>
      <dgm:spPr/>
    </dgm:pt>
    <dgm:pt modelId="{823809EF-EB5F-41B1-B818-87FE10FB00DD}" type="pres">
      <dgm:prSet presAssocID="{68F6DE53-759B-4445-8A9C-A84BF5702357}" presName="conn2-1" presStyleLbl="parChTrans1D2" presStyleIdx="6" presStyleCnt="9"/>
      <dgm:spPr/>
    </dgm:pt>
    <dgm:pt modelId="{DDD164DD-728E-4E70-A0FD-47F9959B3852}" type="pres">
      <dgm:prSet presAssocID="{68F6DE53-759B-4445-8A9C-A84BF5702357}" presName="connTx" presStyleLbl="parChTrans1D2" presStyleIdx="6" presStyleCnt="9"/>
      <dgm:spPr/>
    </dgm:pt>
    <dgm:pt modelId="{800F924D-A2F8-4FD2-9C2D-4BEC73B53B48}" type="pres">
      <dgm:prSet presAssocID="{90AE3305-9EB4-41DB-97E6-5347506CE998}" presName="root2" presStyleCnt="0"/>
      <dgm:spPr/>
    </dgm:pt>
    <dgm:pt modelId="{25EF36DD-50E8-4A2D-B96C-79256E287113}" type="pres">
      <dgm:prSet presAssocID="{90AE3305-9EB4-41DB-97E6-5347506CE998}" presName="LevelTwoTextNode" presStyleLbl="node2" presStyleIdx="6" presStyleCnt="9">
        <dgm:presLayoutVars>
          <dgm:chPref val="3"/>
        </dgm:presLayoutVars>
      </dgm:prSet>
      <dgm:spPr/>
    </dgm:pt>
    <dgm:pt modelId="{3C505A43-0729-4C75-9B24-568D7EE5D560}" type="pres">
      <dgm:prSet presAssocID="{90AE3305-9EB4-41DB-97E6-5347506CE998}" presName="level3hierChild" presStyleCnt="0"/>
      <dgm:spPr/>
    </dgm:pt>
    <dgm:pt modelId="{519F9E70-0457-49F1-B217-6BF60713CE7C}" type="pres">
      <dgm:prSet presAssocID="{ABCFF19B-D424-43C4-A3E0-C8195CCD7B49}" presName="conn2-1" presStyleLbl="parChTrans1D2" presStyleIdx="7" presStyleCnt="9"/>
      <dgm:spPr/>
    </dgm:pt>
    <dgm:pt modelId="{089C4818-AD1A-4A25-A3E0-476CF3B089F4}" type="pres">
      <dgm:prSet presAssocID="{ABCFF19B-D424-43C4-A3E0-C8195CCD7B49}" presName="connTx" presStyleLbl="parChTrans1D2" presStyleIdx="7" presStyleCnt="9"/>
      <dgm:spPr/>
    </dgm:pt>
    <dgm:pt modelId="{92463C27-A094-4896-9B70-81C39B05179C}" type="pres">
      <dgm:prSet presAssocID="{4C100FD5-1EA6-4E28-8376-3598A790F4CD}" presName="root2" presStyleCnt="0"/>
      <dgm:spPr/>
    </dgm:pt>
    <dgm:pt modelId="{E853C51F-EE8E-4130-927D-DCCAB4C000EF}" type="pres">
      <dgm:prSet presAssocID="{4C100FD5-1EA6-4E28-8376-3598A790F4CD}" presName="LevelTwoTextNode" presStyleLbl="node2" presStyleIdx="7" presStyleCnt="9">
        <dgm:presLayoutVars>
          <dgm:chPref val="3"/>
        </dgm:presLayoutVars>
      </dgm:prSet>
      <dgm:spPr/>
    </dgm:pt>
    <dgm:pt modelId="{51870E18-4443-4075-B80A-C241B9A2288E}" type="pres">
      <dgm:prSet presAssocID="{4C100FD5-1EA6-4E28-8376-3598A790F4CD}" presName="level3hierChild" presStyleCnt="0"/>
      <dgm:spPr/>
    </dgm:pt>
    <dgm:pt modelId="{EEFD271B-0667-4EC8-9EFF-03ACA3C7881F}" type="pres">
      <dgm:prSet presAssocID="{BA5BF0CB-2EAF-4AC3-B61F-889DF35164C7}" presName="conn2-1" presStyleLbl="parChTrans1D2" presStyleIdx="8" presStyleCnt="9"/>
      <dgm:spPr/>
    </dgm:pt>
    <dgm:pt modelId="{F0F48BA1-ED13-4FE5-9148-F8E24F46B74A}" type="pres">
      <dgm:prSet presAssocID="{BA5BF0CB-2EAF-4AC3-B61F-889DF35164C7}" presName="connTx" presStyleLbl="parChTrans1D2" presStyleIdx="8" presStyleCnt="9"/>
      <dgm:spPr/>
    </dgm:pt>
    <dgm:pt modelId="{8BC90E9A-904B-4254-8C01-4CA9C4229383}" type="pres">
      <dgm:prSet presAssocID="{7A4E6E01-45FF-455F-BFC6-3B4DA87DE5C4}" presName="root2" presStyleCnt="0"/>
      <dgm:spPr/>
    </dgm:pt>
    <dgm:pt modelId="{02540E22-643D-4377-8308-2EB868645BA7}" type="pres">
      <dgm:prSet presAssocID="{7A4E6E01-45FF-455F-BFC6-3B4DA87DE5C4}" presName="LevelTwoTextNode" presStyleLbl="node2" presStyleIdx="8" presStyleCnt="9">
        <dgm:presLayoutVars>
          <dgm:chPref val="3"/>
        </dgm:presLayoutVars>
      </dgm:prSet>
      <dgm:spPr/>
    </dgm:pt>
    <dgm:pt modelId="{D12DFDCC-E23A-4FD9-8121-916E52731628}" type="pres">
      <dgm:prSet presAssocID="{7A4E6E01-45FF-455F-BFC6-3B4DA87DE5C4}" presName="level3hierChild" presStyleCnt="0"/>
      <dgm:spPr/>
    </dgm:pt>
  </dgm:ptLst>
  <dgm:cxnLst>
    <dgm:cxn modelId="{F4AF7005-590A-4118-A583-B1F17941ED85}" type="presOf" srcId="{C63572CA-3DA4-4FE3-AA82-22D930350DC2}" destId="{1CA6ABD1-8157-465E-BC4B-9C297093B2C7}" srcOrd="0" destOrd="0" presId="urn:microsoft.com/office/officeart/2008/layout/HorizontalMultiLevelHierarchy"/>
    <dgm:cxn modelId="{D3C50808-D630-42E4-A604-2552615090A5}" srcId="{FA29A3C3-E6F4-4638-8F37-09C4C7A4C481}" destId="{D0F0980C-8DE4-4FBB-82BF-89DD8BFE04DC}" srcOrd="4" destOrd="0" parTransId="{F7EE921C-B023-4E0C-8E78-731878E1F9C9}" sibTransId="{F462B02B-299D-4F3A-AE8B-10609D8F6A61}"/>
    <dgm:cxn modelId="{161AF409-4F38-40E1-AA15-CBEDD3E3F038}" type="presOf" srcId="{AEBC3277-4BAC-4485-A921-31ACF086F78D}" destId="{55571167-02E2-4BC3-A396-E862C176724F}" srcOrd="0" destOrd="0" presId="urn:microsoft.com/office/officeart/2008/layout/HorizontalMultiLevelHierarchy"/>
    <dgm:cxn modelId="{10CECB0B-E8C3-46C7-8B10-E1FA9B1EF115}" srcId="{FA29A3C3-E6F4-4638-8F37-09C4C7A4C481}" destId="{EC665AAE-D4C2-4CDB-8200-019AD8C2A540}" srcOrd="2" destOrd="0" parTransId="{28F28216-E248-44A8-A546-D6465FD414FD}" sibTransId="{40F7299E-424B-4F66-B3AD-147A59B6C77D}"/>
    <dgm:cxn modelId="{41F3FF0E-590C-45EB-8731-1896FB04278B}" type="presOf" srcId="{ABCFF19B-D424-43C4-A3E0-C8195CCD7B49}" destId="{089C4818-AD1A-4A25-A3E0-476CF3B089F4}" srcOrd="1" destOrd="0" presId="urn:microsoft.com/office/officeart/2008/layout/HorizontalMultiLevelHierarchy"/>
    <dgm:cxn modelId="{7A275719-8371-4EE9-AC94-11EFA57DC5EB}" srcId="{FA29A3C3-E6F4-4638-8F37-09C4C7A4C481}" destId="{4C100FD5-1EA6-4E28-8376-3598A790F4CD}" srcOrd="7" destOrd="0" parTransId="{ABCFF19B-D424-43C4-A3E0-C8195CCD7B49}" sibTransId="{67ED4F8C-D118-4C43-9874-1D4CE61E4E81}"/>
    <dgm:cxn modelId="{61038E19-1A85-41C1-8749-E5462E8E8B84}" type="presOf" srcId="{E7267A2A-47B5-4D64-8D61-9FDDC91DB342}" destId="{5A9F170B-E54B-4810-B7BE-C826BD0F9526}" srcOrd="0" destOrd="0" presId="urn:microsoft.com/office/officeart/2008/layout/HorizontalMultiLevelHierarchy"/>
    <dgm:cxn modelId="{F332D31F-4483-4093-9C67-4A8902F33A2E}" type="presOf" srcId="{D0F0980C-8DE4-4FBB-82BF-89DD8BFE04DC}" destId="{DD90E817-63E3-4587-AF19-FEA4778F1AC6}" srcOrd="0" destOrd="0" presId="urn:microsoft.com/office/officeart/2008/layout/HorizontalMultiLevelHierarchy"/>
    <dgm:cxn modelId="{50915F23-E0C6-4A51-A8C9-F52393F92747}" type="presOf" srcId="{F6553B6B-20E7-43ED-9FE5-743AA0240C7E}" destId="{662B03F3-158C-4889-BE00-AF9E211E05D5}" srcOrd="0" destOrd="0" presId="urn:microsoft.com/office/officeart/2008/layout/HorizontalMultiLevelHierarchy"/>
    <dgm:cxn modelId="{9ADC0A32-EBF9-47A4-917F-E4E6F209F7C8}" type="presOf" srcId="{F7EE921C-B023-4E0C-8E78-731878E1F9C9}" destId="{F1D44787-D1A4-4453-A79A-3536F8C9CE6D}" srcOrd="0" destOrd="0" presId="urn:microsoft.com/office/officeart/2008/layout/HorizontalMultiLevelHierarchy"/>
    <dgm:cxn modelId="{3BB28436-CCC0-4429-838E-35F919EADA27}" type="presOf" srcId="{ABCFF19B-D424-43C4-A3E0-C8195CCD7B49}" destId="{519F9E70-0457-49F1-B217-6BF60713CE7C}" srcOrd="0" destOrd="0" presId="urn:microsoft.com/office/officeart/2008/layout/HorizontalMultiLevelHierarchy"/>
    <dgm:cxn modelId="{D3D53639-AFA3-44FC-AE01-0B0F1EB6E5F4}" type="presOf" srcId="{F8695D62-7A17-44B1-BEAB-24BED9DA3212}" destId="{3F7F6995-C20D-48DA-8C1C-BFB6ABA077DA}" srcOrd="1" destOrd="0" presId="urn:microsoft.com/office/officeart/2008/layout/HorizontalMultiLevelHierarchy"/>
    <dgm:cxn modelId="{14668139-B96C-4CF4-98D0-BCAF348E9325}" type="presOf" srcId="{E278AC0F-F233-4474-93FF-4554E4DF4F44}" destId="{C324FB23-A80D-447E-80CD-491882EB0BE8}" srcOrd="1" destOrd="0" presId="urn:microsoft.com/office/officeart/2008/layout/HorizontalMultiLevelHierarchy"/>
    <dgm:cxn modelId="{0A4B7061-5BCB-4038-A13F-969B954B4BE0}" type="presOf" srcId="{FA29A3C3-E6F4-4638-8F37-09C4C7A4C481}" destId="{8894F2B4-3947-4291-966F-C3F29AB96F30}" srcOrd="0" destOrd="0" presId="urn:microsoft.com/office/officeart/2008/layout/HorizontalMultiLevelHierarchy"/>
    <dgm:cxn modelId="{AF4C7F43-E678-46AB-B825-EB32C9FC7B8B}" type="presOf" srcId="{68F6DE53-759B-4445-8A9C-A84BF5702357}" destId="{DDD164DD-728E-4E70-A0FD-47F9959B3852}" srcOrd="1" destOrd="0" presId="urn:microsoft.com/office/officeart/2008/layout/HorizontalMultiLevelHierarchy"/>
    <dgm:cxn modelId="{AD323266-59E1-4A3D-A0A8-87220A4529C4}" type="presOf" srcId="{BA5BF0CB-2EAF-4AC3-B61F-889DF35164C7}" destId="{EEFD271B-0667-4EC8-9EFF-03ACA3C7881F}" srcOrd="0" destOrd="0" presId="urn:microsoft.com/office/officeart/2008/layout/HorizontalMultiLevelHierarchy"/>
    <dgm:cxn modelId="{E5160367-81F9-4F77-9103-3CD76BECF8D2}" type="presOf" srcId="{7A4E6E01-45FF-455F-BFC6-3B4DA87DE5C4}" destId="{02540E22-643D-4377-8308-2EB868645BA7}" srcOrd="0" destOrd="0" presId="urn:microsoft.com/office/officeart/2008/layout/HorizontalMultiLevelHierarchy"/>
    <dgm:cxn modelId="{C6E67048-9762-4B5F-A0AA-78E9E6DF888F}" srcId="{FA29A3C3-E6F4-4638-8F37-09C4C7A4C481}" destId="{292F6B00-0FB1-41BC-90AF-B9D2EF3E73E4}" srcOrd="5" destOrd="0" parTransId="{F8695D62-7A17-44B1-BEAB-24BED9DA3212}" sibTransId="{8142BBD9-4BBF-44E2-8513-FC9FEF32E5FF}"/>
    <dgm:cxn modelId="{AF551B6B-F4E5-4335-9759-85F06998B500}" type="presOf" srcId="{4C100FD5-1EA6-4E28-8376-3598A790F4CD}" destId="{E853C51F-EE8E-4130-927D-DCCAB4C000EF}" srcOrd="0" destOrd="0" presId="urn:microsoft.com/office/officeart/2008/layout/HorizontalMultiLevelHierarchy"/>
    <dgm:cxn modelId="{947EBE4C-3E6C-439F-AEA2-1D6FB63F8D94}" srcId="{9772C84B-7F1E-4E4F-88AC-B9A347389433}" destId="{FA29A3C3-E6F4-4638-8F37-09C4C7A4C481}" srcOrd="0" destOrd="0" parTransId="{535B096A-ACE9-4A65-B4A2-77AF6FA50A63}" sibTransId="{42312FDC-CE30-4E07-BF3C-6C42BB575B26}"/>
    <dgm:cxn modelId="{76D7E34F-AC27-4D5E-9352-B82E82A4ECCA}" type="presOf" srcId="{E278AC0F-F233-4474-93FF-4554E4DF4F44}" destId="{1807619D-CED7-4EE1-9C49-939F44CC7819}" srcOrd="0" destOrd="0" presId="urn:microsoft.com/office/officeart/2008/layout/HorizontalMultiLevelHierarchy"/>
    <dgm:cxn modelId="{5F1FBD71-0CB8-423E-8310-FDD2303D9F6B}" srcId="{FA29A3C3-E6F4-4638-8F37-09C4C7A4C481}" destId="{7A4E6E01-45FF-455F-BFC6-3B4DA87DE5C4}" srcOrd="8" destOrd="0" parTransId="{BA5BF0CB-2EAF-4AC3-B61F-889DF35164C7}" sibTransId="{57DCF53C-841B-4B51-AE49-3805235F5214}"/>
    <dgm:cxn modelId="{2EFAD272-A3CC-416D-8BE6-D35B8CF03BB7}" type="presOf" srcId="{EC665AAE-D4C2-4CDB-8200-019AD8C2A540}" destId="{1D1C7D93-1585-4684-B5F8-D058B9B84AC9}" srcOrd="0" destOrd="0" presId="urn:microsoft.com/office/officeart/2008/layout/HorizontalMultiLevelHierarchy"/>
    <dgm:cxn modelId="{3BD65253-72D2-4891-BF9B-2C36F75B6571}" type="presOf" srcId="{9772C84B-7F1E-4E4F-88AC-B9A347389433}" destId="{5CAF0DE9-43E4-462B-A83D-89A43C8ABB86}" srcOrd="0" destOrd="0" presId="urn:microsoft.com/office/officeart/2008/layout/HorizontalMultiLevelHierarchy"/>
    <dgm:cxn modelId="{F3B5E781-B6C4-4F19-BF32-A117AF5F56EF}" type="presOf" srcId="{292F6B00-0FB1-41BC-90AF-B9D2EF3E73E4}" destId="{F885DFAF-4C54-40C3-814E-8A1E5B860F2F}" srcOrd="0" destOrd="0" presId="urn:microsoft.com/office/officeart/2008/layout/HorizontalMultiLevelHierarchy"/>
    <dgm:cxn modelId="{DEC81589-9B01-4AD4-9661-4CE6DAA296E6}" type="presOf" srcId="{90AE3305-9EB4-41DB-97E6-5347506CE998}" destId="{25EF36DD-50E8-4A2D-B96C-79256E287113}" srcOrd="0" destOrd="0" presId="urn:microsoft.com/office/officeart/2008/layout/HorizontalMultiLevelHierarchy"/>
    <dgm:cxn modelId="{6797C59E-82B9-4EA5-B3A7-53DDF87D661B}" type="presOf" srcId="{E7267A2A-47B5-4D64-8D61-9FDDC91DB342}" destId="{EB8FBDA8-7A1F-4BCC-8E0D-FADE2BA86EE8}" srcOrd="1" destOrd="0" presId="urn:microsoft.com/office/officeart/2008/layout/HorizontalMultiLevelHierarchy"/>
    <dgm:cxn modelId="{80AB82A4-EA9B-48CD-8376-0CBD45992CE6}" type="presOf" srcId="{28F28216-E248-44A8-A546-D6465FD414FD}" destId="{2C023583-8B60-43F4-970D-00F46D5FEB00}" srcOrd="1" destOrd="0" presId="urn:microsoft.com/office/officeart/2008/layout/HorizontalMultiLevelHierarchy"/>
    <dgm:cxn modelId="{630160BF-15E2-472F-A51F-4FF24CEA55CF}" srcId="{FA29A3C3-E6F4-4638-8F37-09C4C7A4C481}" destId="{C63572CA-3DA4-4FE3-AA82-22D930350DC2}" srcOrd="3" destOrd="0" parTransId="{E7267A2A-47B5-4D64-8D61-9FDDC91DB342}" sibTransId="{3E165A69-21C7-4D26-AE95-6CF9CDDE97F3}"/>
    <dgm:cxn modelId="{7BD152C6-4F71-4F71-AB10-97DD8691D6FF}" type="presOf" srcId="{F6553B6B-20E7-43ED-9FE5-743AA0240C7E}" destId="{AFA1F885-60DE-4F89-BE5C-E1041A1E2307}" srcOrd="1" destOrd="0" presId="urn:microsoft.com/office/officeart/2008/layout/HorizontalMultiLevelHierarchy"/>
    <dgm:cxn modelId="{066EFFCA-EA9E-43C8-8345-012EDA3222F1}" type="presOf" srcId="{588BCC91-FC20-410A-B9F8-005BA69B61A6}" destId="{F3AEA242-674C-46FC-B660-AB3DF5F643D0}" srcOrd="0" destOrd="0" presId="urn:microsoft.com/office/officeart/2008/layout/HorizontalMultiLevelHierarchy"/>
    <dgm:cxn modelId="{13180DDE-D2EA-41C9-9CDD-1C642E22FB74}" srcId="{FA29A3C3-E6F4-4638-8F37-09C4C7A4C481}" destId="{588BCC91-FC20-410A-B9F8-005BA69B61A6}" srcOrd="0" destOrd="0" parTransId="{F6553B6B-20E7-43ED-9FE5-743AA0240C7E}" sibTransId="{A225AF93-66F3-4F0E-AFED-4C80A24F97B5}"/>
    <dgm:cxn modelId="{AFB2E9E8-4461-460D-A83A-5E6BDBCEC61D}" srcId="{FA29A3C3-E6F4-4638-8F37-09C4C7A4C481}" destId="{AEBC3277-4BAC-4485-A921-31ACF086F78D}" srcOrd="1" destOrd="0" parTransId="{E278AC0F-F233-4474-93FF-4554E4DF4F44}" sibTransId="{B21AD060-B398-4312-94C9-774D874F8A50}"/>
    <dgm:cxn modelId="{C14EA5EA-F812-4963-BA88-696AE400A345}" type="presOf" srcId="{68F6DE53-759B-4445-8A9C-A84BF5702357}" destId="{823809EF-EB5F-41B1-B818-87FE10FB00DD}" srcOrd="0" destOrd="0" presId="urn:microsoft.com/office/officeart/2008/layout/HorizontalMultiLevelHierarchy"/>
    <dgm:cxn modelId="{DACD0BF0-41D2-4886-8121-A4A93EC8E100}" type="presOf" srcId="{F7EE921C-B023-4E0C-8E78-731878E1F9C9}" destId="{D44A2D38-0D8D-4EE8-8FC2-EC31FA134D75}" srcOrd="1" destOrd="0" presId="urn:microsoft.com/office/officeart/2008/layout/HorizontalMultiLevelHierarchy"/>
    <dgm:cxn modelId="{E3C681F0-7CCC-4300-910E-DA603FF6828A}" type="presOf" srcId="{BA5BF0CB-2EAF-4AC3-B61F-889DF35164C7}" destId="{F0F48BA1-ED13-4FE5-9148-F8E24F46B74A}" srcOrd="1" destOrd="0" presId="urn:microsoft.com/office/officeart/2008/layout/HorizontalMultiLevelHierarchy"/>
    <dgm:cxn modelId="{A0BB51F4-E352-453D-9D44-96102535E62E}" srcId="{FA29A3C3-E6F4-4638-8F37-09C4C7A4C481}" destId="{90AE3305-9EB4-41DB-97E6-5347506CE998}" srcOrd="6" destOrd="0" parTransId="{68F6DE53-759B-4445-8A9C-A84BF5702357}" sibTransId="{751E6E2A-9CA0-49CC-8629-674FA47BDCA8}"/>
    <dgm:cxn modelId="{E24514F8-F3BD-4A55-AA79-DE981DCC0A9E}" type="presOf" srcId="{28F28216-E248-44A8-A546-D6465FD414FD}" destId="{F2CF44F0-F998-4994-8CCA-999AFBBDCF2F}" srcOrd="0" destOrd="0" presId="urn:microsoft.com/office/officeart/2008/layout/HorizontalMultiLevelHierarchy"/>
    <dgm:cxn modelId="{CE2B9AFC-07D2-467F-8981-6B546E14600F}" type="presOf" srcId="{F8695D62-7A17-44B1-BEAB-24BED9DA3212}" destId="{60CEED03-07D3-4AF5-A218-047FCA70687C}" srcOrd="0" destOrd="0" presId="urn:microsoft.com/office/officeart/2008/layout/HorizontalMultiLevelHierarchy"/>
    <dgm:cxn modelId="{743C3CDD-C4DC-4887-843A-1DD413330F52}" type="presParOf" srcId="{5CAF0DE9-43E4-462B-A83D-89A43C8ABB86}" destId="{74850178-C4F2-4C4F-BEA7-66F2621B36CC}" srcOrd="0" destOrd="0" presId="urn:microsoft.com/office/officeart/2008/layout/HorizontalMultiLevelHierarchy"/>
    <dgm:cxn modelId="{E9437A4D-6920-481A-A185-BC29365FA48F}" type="presParOf" srcId="{74850178-C4F2-4C4F-BEA7-66F2621B36CC}" destId="{8894F2B4-3947-4291-966F-C3F29AB96F30}" srcOrd="0" destOrd="0" presId="urn:microsoft.com/office/officeart/2008/layout/HorizontalMultiLevelHierarchy"/>
    <dgm:cxn modelId="{1B8FAF0A-3B64-4A75-B153-090457CFBF49}" type="presParOf" srcId="{74850178-C4F2-4C4F-BEA7-66F2621B36CC}" destId="{0D0A6AE9-493D-4D7B-877E-4DDB5CEE1971}" srcOrd="1" destOrd="0" presId="urn:microsoft.com/office/officeart/2008/layout/HorizontalMultiLevelHierarchy"/>
    <dgm:cxn modelId="{D60EC278-F9D4-4F28-975B-BE6F479FE547}" type="presParOf" srcId="{0D0A6AE9-493D-4D7B-877E-4DDB5CEE1971}" destId="{662B03F3-158C-4889-BE00-AF9E211E05D5}" srcOrd="0" destOrd="0" presId="urn:microsoft.com/office/officeart/2008/layout/HorizontalMultiLevelHierarchy"/>
    <dgm:cxn modelId="{27A9CF73-2108-443E-9055-FB7E2DFBD17D}" type="presParOf" srcId="{662B03F3-158C-4889-BE00-AF9E211E05D5}" destId="{AFA1F885-60DE-4F89-BE5C-E1041A1E2307}" srcOrd="0" destOrd="0" presId="urn:microsoft.com/office/officeart/2008/layout/HorizontalMultiLevelHierarchy"/>
    <dgm:cxn modelId="{986A5314-E31C-42DA-9B23-7946919AB2BF}" type="presParOf" srcId="{0D0A6AE9-493D-4D7B-877E-4DDB5CEE1971}" destId="{1D00ADE1-ACF5-430C-B360-BE7939B9CE64}" srcOrd="1" destOrd="0" presId="urn:microsoft.com/office/officeart/2008/layout/HorizontalMultiLevelHierarchy"/>
    <dgm:cxn modelId="{7D925D8F-4932-4E60-A8E1-4D2CA10E5829}" type="presParOf" srcId="{1D00ADE1-ACF5-430C-B360-BE7939B9CE64}" destId="{F3AEA242-674C-46FC-B660-AB3DF5F643D0}" srcOrd="0" destOrd="0" presId="urn:microsoft.com/office/officeart/2008/layout/HorizontalMultiLevelHierarchy"/>
    <dgm:cxn modelId="{576A10AF-9407-4D44-8EFA-DF4369898FDD}" type="presParOf" srcId="{1D00ADE1-ACF5-430C-B360-BE7939B9CE64}" destId="{4A53A35D-2044-4179-8C0A-B8337BBBCE16}" srcOrd="1" destOrd="0" presId="urn:microsoft.com/office/officeart/2008/layout/HorizontalMultiLevelHierarchy"/>
    <dgm:cxn modelId="{4911D433-C55F-44A0-81C3-2579819AA7E6}" type="presParOf" srcId="{0D0A6AE9-493D-4D7B-877E-4DDB5CEE1971}" destId="{1807619D-CED7-4EE1-9C49-939F44CC7819}" srcOrd="2" destOrd="0" presId="urn:microsoft.com/office/officeart/2008/layout/HorizontalMultiLevelHierarchy"/>
    <dgm:cxn modelId="{CF23BBDD-EE24-4589-886A-9271E864DAB9}" type="presParOf" srcId="{1807619D-CED7-4EE1-9C49-939F44CC7819}" destId="{C324FB23-A80D-447E-80CD-491882EB0BE8}" srcOrd="0" destOrd="0" presId="urn:microsoft.com/office/officeart/2008/layout/HorizontalMultiLevelHierarchy"/>
    <dgm:cxn modelId="{0E274208-3C34-42C9-B832-C460BA6648B3}" type="presParOf" srcId="{0D0A6AE9-493D-4D7B-877E-4DDB5CEE1971}" destId="{A0FD8F21-9633-4C4E-A8A8-943D0CD825F6}" srcOrd="3" destOrd="0" presId="urn:microsoft.com/office/officeart/2008/layout/HorizontalMultiLevelHierarchy"/>
    <dgm:cxn modelId="{7D584C86-FA70-4479-A10A-E7DF00FC6F9B}" type="presParOf" srcId="{A0FD8F21-9633-4C4E-A8A8-943D0CD825F6}" destId="{55571167-02E2-4BC3-A396-E862C176724F}" srcOrd="0" destOrd="0" presId="urn:microsoft.com/office/officeart/2008/layout/HorizontalMultiLevelHierarchy"/>
    <dgm:cxn modelId="{481BDC67-E940-45E8-A0F6-0DD5ECEBED8E}" type="presParOf" srcId="{A0FD8F21-9633-4C4E-A8A8-943D0CD825F6}" destId="{4E5CA26E-6801-48AA-A022-15C4B4E079EE}" srcOrd="1" destOrd="0" presId="urn:microsoft.com/office/officeart/2008/layout/HorizontalMultiLevelHierarchy"/>
    <dgm:cxn modelId="{18DF16A3-26DE-4F39-BBA8-7C6D5B0A7234}" type="presParOf" srcId="{0D0A6AE9-493D-4D7B-877E-4DDB5CEE1971}" destId="{F2CF44F0-F998-4994-8CCA-999AFBBDCF2F}" srcOrd="4" destOrd="0" presId="urn:microsoft.com/office/officeart/2008/layout/HorizontalMultiLevelHierarchy"/>
    <dgm:cxn modelId="{E07A68B9-01C4-4BDB-9D93-369DF2BA1108}" type="presParOf" srcId="{F2CF44F0-F998-4994-8CCA-999AFBBDCF2F}" destId="{2C023583-8B60-43F4-970D-00F46D5FEB00}" srcOrd="0" destOrd="0" presId="urn:microsoft.com/office/officeart/2008/layout/HorizontalMultiLevelHierarchy"/>
    <dgm:cxn modelId="{72A52D0E-C306-42BA-8F47-2526659644B5}" type="presParOf" srcId="{0D0A6AE9-493D-4D7B-877E-4DDB5CEE1971}" destId="{E309485C-0C64-4760-A265-83DE11A03287}" srcOrd="5" destOrd="0" presId="urn:microsoft.com/office/officeart/2008/layout/HorizontalMultiLevelHierarchy"/>
    <dgm:cxn modelId="{588B0402-69C5-4BB9-A8AF-770E7CD049CC}" type="presParOf" srcId="{E309485C-0C64-4760-A265-83DE11A03287}" destId="{1D1C7D93-1585-4684-B5F8-D058B9B84AC9}" srcOrd="0" destOrd="0" presId="urn:microsoft.com/office/officeart/2008/layout/HorizontalMultiLevelHierarchy"/>
    <dgm:cxn modelId="{02B23880-892A-4099-ABD0-E712462C26F4}" type="presParOf" srcId="{E309485C-0C64-4760-A265-83DE11A03287}" destId="{0A10B962-0316-44D2-A0CA-1D3B0DAC05E5}" srcOrd="1" destOrd="0" presId="urn:microsoft.com/office/officeart/2008/layout/HorizontalMultiLevelHierarchy"/>
    <dgm:cxn modelId="{CD9AC7C9-B176-44EB-B401-E8610319C016}" type="presParOf" srcId="{0D0A6AE9-493D-4D7B-877E-4DDB5CEE1971}" destId="{5A9F170B-E54B-4810-B7BE-C826BD0F9526}" srcOrd="6" destOrd="0" presId="urn:microsoft.com/office/officeart/2008/layout/HorizontalMultiLevelHierarchy"/>
    <dgm:cxn modelId="{1D23C0B8-59D9-4972-9C7C-7914349DFF57}" type="presParOf" srcId="{5A9F170B-E54B-4810-B7BE-C826BD0F9526}" destId="{EB8FBDA8-7A1F-4BCC-8E0D-FADE2BA86EE8}" srcOrd="0" destOrd="0" presId="urn:microsoft.com/office/officeart/2008/layout/HorizontalMultiLevelHierarchy"/>
    <dgm:cxn modelId="{D48031C1-4F16-448C-A807-4BF3F2041D6E}" type="presParOf" srcId="{0D0A6AE9-493D-4D7B-877E-4DDB5CEE1971}" destId="{943E8330-3671-4CE6-8B24-37B05610FABC}" srcOrd="7" destOrd="0" presId="urn:microsoft.com/office/officeart/2008/layout/HorizontalMultiLevelHierarchy"/>
    <dgm:cxn modelId="{6378223A-8C49-48A7-88A6-52177EA2042E}" type="presParOf" srcId="{943E8330-3671-4CE6-8B24-37B05610FABC}" destId="{1CA6ABD1-8157-465E-BC4B-9C297093B2C7}" srcOrd="0" destOrd="0" presId="urn:microsoft.com/office/officeart/2008/layout/HorizontalMultiLevelHierarchy"/>
    <dgm:cxn modelId="{66552C8A-2061-4B66-A74F-FB14C7B99A23}" type="presParOf" srcId="{943E8330-3671-4CE6-8B24-37B05610FABC}" destId="{338D0734-6B56-4867-A941-38918293EF00}" srcOrd="1" destOrd="0" presId="urn:microsoft.com/office/officeart/2008/layout/HorizontalMultiLevelHierarchy"/>
    <dgm:cxn modelId="{C43F8E55-9953-4FA7-AD32-757FBDE4060C}" type="presParOf" srcId="{0D0A6AE9-493D-4D7B-877E-4DDB5CEE1971}" destId="{F1D44787-D1A4-4453-A79A-3536F8C9CE6D}" srcOrd="8" destOrd="0" presId="urn:microsoft.com/office/officeart/2008/layout/HorizontalMultiLevelHierarchy"/>
    <dgm:cxn modelId="{DEC6DA0E-40C4-4E73-8C3C-DCBDBFBAB11C}" type="presParOf" srcId="{F1D44787-D1A4-4453-A79A-3536F8C9CE6D}" destId="{D44A2D38-0D8D-4EE8-8FC2-EC31FA134D75}" srcOrd="0" destOrd="0" presId="urn:microsoft.com/office/officeart/2008/layout/HorizontalMultiLevelHierarchy"/>
    <dgm:cxn modelId="{E107D364-A5A5-41B5-B361-1FCB4BC14C3F}" type="presParOf" srcId="{0D0A6AE9-493D-4D7B-877E-4DDB5CEE1971}" destId="{F7BE41B8-1F8D-42B5-8FD1-136E05DC0680}" srcOrd="9" destOrd="0" presId="urn:microsoft.com/office/officeart/2008/layout/HorizontalMultiLevelHierarchy"/>
    <dgm:cxn modelId="{F96E21C3-2A6B-4C2F-8A49-68E2D54482FD}" type="presParOf" srcId="{F7BE41B8-1F8D-42B5-8FD1-136E05DC0680}" destId="{DD90E817-63E3-4587-AF19-FEA4778F1AC6}" srcOrd="0" destOrd="0" presId="urn:microsoft.com/office/officeart/2008/layout/HorizontalMultiLevelHierarchy"/>
    <dgm:cxn modelId="{10DAB381-7143-4987-ACE9-BB837F4EE9F8}" type="presParOf" srcId="{F7BE41B8-1F8D-42B5-8FD1-136E05DC0680}" destId="{3D92127B-F5FB-4FB2-B285-C389AD83DEB4}" srcOrd="1" destOrd="0" presId="urn:microsoft.com/office/officeart/2008/layout/HorizontalMultiLevelHierarchy"/>
    <dgm:cxn modelId="{B37A1F93-C04B-4AF8-9BF8-1F436D75E694}" type="presParOf" srcId="{0D0A6AE9-493D-4D7B-877E-4DDB5CEE1971}" destId="{60CEED03-07D3-4AF5-A218-047FCA70687C}" srcOrd="10" destOrd="0" presId="urn:microsoft.com/office/officeart/2008/layout/HorizontalMultiLevelHierarchy"/>
    <dgm:cxn modelId="{995B91A4-0C86-43BF-9F96-03025F4AF9F7}" type="presParOf" srcId="{60CEED03-07D3-4AF5-A218-047FCA70687C}" destId="{3F7F6995-C20D-48DA-8C1C-BFB6ABA077DA}" srcOrd="0" destOrd="0" presId="urn:microsoft.com/office/officeart/2008/layout/HorizontalMultiLevelHierarchy"/>
    <dgm:cxn modelId="{4374AC85-AEC1-4681-B6A8-253902505A80}" type="presParOf" srcId="{0D0A6AE9-493D-4D7B-877E-4DDB5CEE1971}" destId="{EA86360C-DF8A-4BBB-9336-B0F84A7D5E8B}" srcOrd="11" destOrd="0" presId="urn:microsoft.com/office/officeart/2008/layout/HorizontalMultiLevelHierarchy"/>
    <dgm:cxn modelId="{5746C57E-BFCF-473D-92C9-1B6234E63627}" type="presParOf" srcId="{EA86360C-DF8A-4BBB-9336-B0F84A7D5E8B}" destId="{F885DFAF-4C54-40C3-814E-8A1E5B860F2F}" srcOrd="0" destOrd="0" presId="urn:microsoft.com/office/officeart/2008/layout/HorizontalMultiLevelHierarchy"/>
    <dgm:cxn modelId="{76CBC9EE-2BE3-4353-8C86-9BDBBF0C6173}" type="presParOf" srcId="{EA86360C-DF8A-4BBB-9336-B0F84A7D5E8B}" destId="{498EBF09-6BC1-43A7-8FCE-7B97F0E1BEA1}" srcOrd="1" destOrd="0" presId="urn:microsoft.com/office/officeart/2008/layout/HorizontalMultiLevelHierarchy"/>
    <dgm:cxn modelId="{9562424B-711E-4D8D-B28C-E2560650191A}" type="presParOf" srcId="{0D0A6AE9-493D-4D7B-877E-4DDB5CEE1971}" destId="{823809EF-EB5F-41B1-B818-87FE10FB00DD}" srcOrd="12" destOrd="0" presId="urn:microsoft.com/office/officeart/2008/layout/HorizontalMultiLevelHierarchy"/>
    <dgm:cxn modelId="{F83551BF-26DE-439B-AA77-D52D938448FB}" type="presParOf" srcId="{823809EF-EB5F-41B1-B818-87FE10FB00DD}" destId="{DDD164DD-728E-4E70-A0FD-47F9959B3852}" srcOrd="0" destOrd="0" presId="urn:microsoft.com/office/officeart/2008/layout/HorizontalMultiLevelHierarchy"/>
    <dgm:cxn modelId="{B36B6B23-098A-43A8-9EBD-6D01192D64B3}" type="presParOf" srcId="{0D0A6AE9-493D-4D7B-877E-4DDB5CEE1971}" destId="{800F924D-A2F8-4FD2-9C2D-4BEC73B53B48}" srcOrd="13" destOrd="0" presId="urn:microsoft.com/office/officeart/2008/layout/HorizontalMultiLevelHierarchy"/>
    <dgm:cxn modelId="{468D8955-5D22-4BBA-BDD4-6383A59A8EA6}" type="presParOf" srcId="{800F924D-A2F8-4FD2-9C2D-4BEC73B53B48}" destId="{25EF36DD-50E8-4A2D-B96C-79256E287113}" srcOrd="0" destOrd="0" presId="urn:microsoft.com/office/officeart/2008/layout/HorizontalMultiLevelHierarchy"/>
    <dgm:cxn modelId="{CD6BA214-1CE4-49FA-A141-F55864840AA6}" type="presParOf" srcId="{800F924D-A2F8-4FD2-9C2D-4BEC73B53B48}" destId="{3C505A43-0729-4C75-9B24-568D7EE5D560}" srcOrd="1" destOrd="0" presId="urn:microsoft.com/office/officeart/2008/layout/HorizontalMultiLevelHierarchy"/>
    <dgm:cxn modelId="{476B68FF-1E60-4F58-8BE1-E45926A6C8AF}" type="presParOf" srcId="{0D0A6AE9-493D-4D7B-877E-4DDB5CEE1971}" destId="{519F9E70-0457-49F1-B217-6BF60713CE7C}" srcOrd="14" destOrd="0" presId="urn:microsoft.com/office/officeart/2008/layout/HorizontalMultiLevelHierarchy"/>
    <dgm:cxn modelId="{DA66BCE1-9153-497E-AD44-484A9F883FBC}" type="presParOf" srcId="{519F9E70-0457-49F1-B217-6BF60713CE7C}" destId="{089C4818-AD1A-4A25-A3E0-476CF3B089F4}" srcOrd="0" destOrd="0" presId="urn:microsoft.com/office/officeart/2008/layout/HorizontalMultiLevelHierarchy"/>
    <dgm:cxn modelId="{AA69AF3C-E068-4F7F-8BA9-BB723891B051}" type="presParOf" srcId="{0D0A6AE9-493D-4D7B-877E-4DDB5CEE1971}" destId="{92463C27-A094-4896-9B70-81C39B05179C}" srcOrd="15" destOrd="0" presId="urn:microsoft.com/office/officeart/2008/layout/HorizontalMultiLevelHierarchy"/>
    <dgm:cxn modelId="{0FC7CE28-1472-439F-AABE-9EC5824FB3FB}" type="presParOf" srcId="{92463C27-A094-4896-9B70-81C39B05179C}" destId="{E853C51F-EE8E-4130-927D-DCCAB4C000EF}" srcOrd="0" destOrd="0" presId="urn:microsoft.com/office/officeart/2008/layout/HorizontalMultiLevelHierarchy"/>
    <dgm:cxn modelId="{497590EA-6C15-4F66-B5E8-1305218F82DB}" type="presParOf" srcId="{92463C27-A094-4896-9B70-81C39B05179C}" destId="{51870E18-4443-4075-B80A-C241B9A2288E}" srcOrd="1" destOrd="0" presId="urn:microsoft.com/office/officeart/2008/layout/HorizontalMultiLevelHierarchy"/>
    <dgm:cxn modelId="{BE065406-EFE2-4F33-8352-F5318D603C54}" type="presParOf" srcId="{0D0A6AE9-493D-4D7B-877E-4DDB5CEE1971}" destId="{EEFD271B-0667-4EC8-9EFF-03ACA3C7881F}" srcOrd="16" destOrd="0" presId="urn:microsoft.com/office/officeart/2008/layout/HorizontalMultiLevelHierarchy"/>
    <dgm:cxn modelId="{D0968435-DCB0-490E-A8D7-4F0148E01958}" type="presParOf" srcId="{EEFD271B-0667-4EC8-9EFF-03ACA3C7881F}" destId="{F0F48BA1-ED13-4FE5-9148-F8E24F46B74A}" srcOrd="0" destOrd="0" presId="urn:microsoft.com/office/officeart/2008/layout/HorizontalMultiLevelHierarchy"/>
    <dgm:cxn modelId="{F9E886FB-9DBF-405C-9723-6FDED16CB6DC}" type="presParOf" srcId="{0D0A6AE9-493D-4D7B-877E-4DDB5CEE1971}" destId="{8BC90E9A-904B-4254-8C01-4CA9C4229383}" srcOrd="17" destOrd="0" presId="urn:microsoft.com/office/officeart/2008/layout/HorizontalMultiLevelHierarchy"/>
    <dgm:cxn modelId="{5369B527-F4DA-40FE-AC4E-D1EC30882F0A}" type="presParOf" srcId="{8BC90E9A-904B-4254-8C01-4CA9C4229383}" destId="{02540E22-643D-4377-8308-2EB868645BA7}" srcOrd="0" destOrd="0" presId="urn:microsoft.com/office/officeart/2008/layout/HorizontalMultiLevelHierarchy"/>
    <dgm:cxn modelId="{4638CAED-B71F-48B8-BF1A-AC822461E202}" type="presParOf" srcId="{8BC90E9A-904B-4254-8C01-4CA9C4229383}" destId="{D12DFDCC-E23A-4FD9-8121-916E52731628}" srcOrd="1" destOrd="0" presId="urn:microsoft.com/office/officeart/2008/layout/HorizontalMultiLevelHierarchy"/>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D271B-0667-4EC8-9EFF-03ACA3C7881F}">
      <dsp:nvSpPr>
        <dsp:cNvPr id="0" name=""/>
        <dsp:cNvSpPr/>
      </dsp:nvSpPr>
      <dsp:spPr>
        <a:xfrm>
          <a:off x="3751271" y="2395835"/>
          <a:ext cx="285215" cy="2173897"/>
        </a:xfrm>
        <a:custGeom>
          <a:avLst/>
          <a:gdLst/>
          <a:ahLst/>
          <a:cxnLst/>
          <a:rect l="0" t="0" r="0" b="0"/>
          <a:pathLst>
            <a:path>
              <a:moveTo>
                <a:pt x="0" y="0"/>
              </a:moveTo>
              <a:lnTo>
                <a:pt x="142607" y="0"/>
              </a:lnTo>
              <a:lnTo>
                <a:pt x="142607" y="2173897"/>
              </a:lnTo>
              <a:lnTo>
                <a:pt x="285215" y="21738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bg-BG" sz="700" kern="1200"/>
        </a:p>
      </dsp:txBody>
      <dsp:txXfrm>
        <a:off x="3839065" y="3427970"/>
        <a:ext cx="109626" cy="109626"/>
      </dsp:txXfrm>
    </dsp:sp>
    <dsp:sp modelId="{519F9E70-0457-49F1-B217-6BF60713CE7C}">
      <dsp:nvSpPr>
        <dsp:cNvPr id="0" name=""/>
        <dsp:cNvSpPr/>
      </dsp:nvSpPr>
      <dsp:spPr>
        <a:xfrm>
          <a:off x="3751271" y="2395835"/>
          <a:ext cx="285215" cy="1630422"/>
        </a:xfrm>
        <a:custGeom>
          <a:avLst/>
          <a:gdLst/>
          <a:ahLst/>
          <a:cxnLst/>
          <a:rect l="0" t="0" r="0" b="0"/>
          <a:pathLst>
            <a:path>
              <a:moveTo>
                <a:pt x="0" y="0"/>
              </a:moveTo>
              <a:lnTo>
                <a:pt x="142607" y="0"/>
              </a:lnTo>
              <a:lnTo>
                <a:pt x="142607" y="1630422"/>
              </a:lnTo>
              <a:lnTo>
                <a:pt x="285215" y="16304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bg-BG" sz="500" kern="1200"/>
        </a:p>
      </dsp:txBody>
      <dsp:txXfrm>
        <a:off x="3852499" y="3169667"/>
        <a:ext cx="82759" cy="82759"/>
      </dsp:txXfrm>
    </dsp:sp>
    <dsp:sp modelId="{823809EF-EB5F-41B1-B818-87FE10FB00DD}">
      <dsp:nvSpPr>
        <dsp:cNvPr id="0" name=""/>
        <dsp:cNvSpPr/>
      </dsp:nvSpPr>
      <dsp:spPr>
        <a:xfrm>
          <a:off x="3751271" y="2395835"/>
          <a:ext cx="285215" cy="1086948"/>
        </a:xfrm>
        <a:custGeom>
          <a:avLst/>
          <a:gdLst/>
          <a:ahLst/>
          <a:cxnLst/>
          <a:rect l="0" t="0" r="0" b="0"/>
          <a:pathLst>
            <a:path>
              <a:moveTo>
                <a:pt x="0" y="0"/>
              </a:moveTo>
              <a:lnTo>
                <a:pt x="142607" y="0"/>
              </a:lnTo>
              <a:lnTo>
                <a:pt x="142607" y="1086948"/>
              </a:lnTo>
              <a:lnTo>
                <a:pt x="285215" y="10869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bg-BG" sz="500" kern="1200"/>
        </a:p>
      </dsp:txBody>
      <dsp:txXfrm>
        <a:off x="3865785" y="2911216"/>
        <a:ext cx="56187" cy="56187"/>
      </dsp:txXfrm>
    </dsp:sp>
    <dsp:sp modelId="{60CEED03-07D3-4AF5-A218-047FCA70687C}">
      <dsp:nvSpPr>
        <dsp:cNvPr id="0" name=""/>
        <dsp:cNvSpPr/>
      </dsp:nvSpPr>
      <dsp:spPr>
        <a:xfrm>
          <a:off x="3751271" y="2395835"/>
          <a:ext cx="285215" cy="543474"/>
        </a:xfrm>
        <a:custGeom>
          <a:avLst/>
          <a:gdLst/>
          <a:ahLst/>
          <a:cxnLst/>
          <a:rect l="0" t="0" r="0" b="0"/>
          <a:pathLst>
            <a:path>
              <a:moveTo>
                <a:pt x="0" y="0"/>
              </a:moveTo>
              <a:lnTo>
                <a:pt x="142607" y="0"/>
              </a:lnTo>
              <a:lnTo>
                <a:pt x="142607" y="543474"/>
              </a:lnTo>
              <a:lnTo>
                <a:pt x="285215" y="5434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bg-BG" sz="500" kern="1200"/>
        </a:p>
      </dsp:txBody>
      <dsp:txXfrm>
        <a:off x="3878534" y="2652228"/>
        <a:ext cx="30688" cy="30688"/>
      </dsp:txXfrm>
    </dsp:sp>
    <dsp:sp modelId="{F1D44787-D1A4-4453-A79A-3536F8C9CE6D}">
      <dsp:nvSpPr>
        <dsp:cNvPr id="0" name=""/>
        <dsp:cNvSpPr/>
      </dsp:nvSpPr>
      <dsp:spPr>
        <a:xfrm>
          <a:off x="3751271" y="2350115"/>
          <a:ext cx="285215" cy="91440"/>
        </a:xfrm>
        <a:custGeom>
          <a:avLst/>
          <a:gdLst/>
          <a:ahLst/>
          <a:cxnLst/>
          <a:rect l="0" t="0" r="0" b="0"/>
          <a:pathLst>
            <a:path>
              <a:moveTo>
                <a:pt x="0" y="45720"/>
              </a:moveTo>
              <a:lnTo>
                <a:pt x="285215"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bg-BG" sz="500" kern="1200"/>
        </a:p>
      </dsp:txBody>
      <dsp:txXfrm>
        <a:off x="3886748" y="2388705"/>
        <a:ext cx="14260" cy="14260"/>
      </dsp:txXfrm>
    </dsp:sp>
    <dsp:sp modelId="{5A9F170B-E54B-4810-B7BE-C826BD0F9526}">
      <dsp:nvSpPr>
        <dsp:cNvPr id="0" name=""/>
        <dsp:cNvSpPr/>
      </dsp:nvSpPr>
      <dsp:spPr>
        <a:xfrm>
          <a:off x="3751271" y="1852361"/>
          <a:ext cx="285215" cy="543474"/>
        </a:xfrm>
        <a:custGeom>
          <a:avLst/>
          <a:gdLst/>
          <a:ahLst/>
          <a:cxnLst/>
          <a:rect l="0" t="0" r="0" b="0"/>
          <a:pathLst>
            <a:path>
              <a:moveTo>
                <a:pt x="0" y="543474"/>
              </a:moveTo>
              <a:lnTo>
                <a:pt x="142607" y="543474"/>
              </a:lnTo>
              <a:lnTo>
                <a:pt x="142607" y="0"/>
              </a:lnTo>
              <a:lnTo>
                <a:pt x="28521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bg-BG" sz="500" kern="1200"/>
        </a:p>
      </dsp:txBody>
      <dsp:txXfrm>
        <a:off x="3878534" y="2108754"/>
        <a:ext cx="30688" cy="30688"/>
      </dsp:txXfrm>
    </dsp:sp>
    <dsp:sp modelId="{F2CF44F0-F998-4994-8CCA-999AFBBDCF2F}">
      <dsp:nvSpPr>
        <dsp:cNvPr id="0" name=""/>
        <dsp:cNvSpPr/>
      </dsp:nvSpPr>
      <dsp:spPr>
        <a:xfrm>
          <a:off x="3751271" y="1308886"/>
          <a:ext cx="285215" cy="1086948"/>
        </a:xfrm>
        <a:custGeom>
          <a:avLst/>
          <a:gdLst/>
          <a:ahLst/>
          <a:cxnLst/>
          <a:rect l="0" t="0" r="0" b="0"/>
          <a:pathLst>
            <a:path>
              <a:moveTo>
                <a:pt x="0" y="1086948"/>
              </a:moveTo>
              <a:lnTo>
                <a:pt x="142607" y="1086948"/>
              </a:lnTo>
              <a:lnTo>
                <a:pt x="142607" y="0"/>
              </a:lnTo>
              <a:lnTo>
                <a:pt x="28521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bg-BG" sz="500" kern="1200"/>
        </a:p>
      </dsp:txBody>
      <dsp:txXfrm>
        <a:off x="3865785" y="1824267"/>
        <a:ext cx="56187" cy="56187"/>
      </dsp:txXfrm>
    </dsp:sp>
    <dsp:sp modelId="{1807619D-CED7-4EE1-9C49-939F44CC7819}">
      <dsp:nvSpPr>
        <dsp:cNvPr id="0" name=""/>
        <dsp:cNvSpPr/>
      </dsp:nvSpPr>
      <dsp:spPr>
        <a:xfrm>
          <a:off x="3751271" y="765412"/>
          <a:ext cx="285215" cy="1630422"/>
        </a:xfrm>
        <a:custGeom>
          <a:avLst/>
          <a:gdLst/>
          <a:ahLst/>
          <a:cxnLst/>
          <a:rect l="0" t="0" r="0" b="0"/>
          <a:pathLst>
            <a:path>
              <a:moveTo>
                <a:pt x="0" y="1630422"/>
              </a:moveTo>
              <a:lnTo>
                <a:pt x="142607" y="1630422"/>
              </a:lnTo>
              <a:lnTo>
                <a:pt x="142607" y="0"/>
              </a:lnTo>
              <a:lnTo>
                <a:pt x="28521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bg-BG" sz="500" kern="1200"/>
        </a:p>
      </dsp:txBody>
      <dsp:txXfrm>
        <a:off x="3852499" y="1539244"/>
        <a:ext cx="82759" cy="82759"/>
      </dsp:txXfrm>
    </dsp:sp>
    <dsp:sp modelId="{662B03F3-158C-4889-BE00-AF9E211E05D5}">
      <dsp:nvSpPr>
        <dsp:cNvPr id="0" name=""/>
        <dsp:cNvSpPr/>
      </dsp:nvSpPr>
      <dsp:spPr>
        <a:xfrm>
          <a:off x="3751271" y="221938"/>
          <a:ext cx="285215" cy="2173897"/>
        </a:xfrm>
        <a:custGeom>
          <a:avLst/>
          <a:gdLst/>
          <a:ahLst/>
          <a:cxnLst/>
          <a:rect l="0" t="0" r="0" b="0"/>
          <a:pathLst>
            <a:path>
              <a:moveTo>
                <a:pt x="0" y="2173897"/>
              </a:moveTo>
              <a:lnTo>
                <a:pt x="142607" y="2173897"/>
              </a:lnTo>
              <a:lnTo>
                <a:pt x="142607" y="0"/>
              </a:lnTo>
              <a:lnTo>
                <a:pt x="28521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bg-BG" sz="700" kern="1200"/>
        </a:p>
      </dsp:txBody>
      <dsp:txXfrm>
        <a:off x="3839065" y="1254073"/>
        <a:ext cx="109626" cy="109626"/>
      </dsp:txXfrm>
    </dsp:sp>
    <dsp:sp modelId="{8894F2B4-3947-4291-966F-C3F29AB96F30}">
      <dsp:nvSpPr>
        <dsp:cNvPr id="0" name=""/>
        <dsp:cNvSpPr/>
      </dsp:nvSpPr>
      <dsp:spPr>
        <a:xfrm rot="16200000">
          <a:off x="1754912" y="1543632"/>
          <a:ext cx="2288312" cy="1704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bg-BG" sz="2800" kern="1200" dirty="0"/>
            <a:t>ДЕЙНОСТИ ПО </a:t>
          </a:r>
          <a:r>
            <a:rPr lang="bg-BG" sz="3600" kern="1200" dirty="0"/>
            <a:t>ПРОЕКТА</a:t>
          </a:r>
        </a:p>
      </dsp:txBody>
      <dsp:txXfrm>
        <a:off x="1754912" y="1543632"/>
        <a:ext cx="2288312" cy="1704405"/>
      </dsp:txXfrm>
    </dsp:sp>
    <dsp:sp modelId="{F3AEA242-674C-46FC-B660-AB3DF5F643D0}">
      <dsp:nvSpPr>
        <dsp:cNvPr id="0" name=""/>
        <dsp:cNvSpPr/>
      </dsp:nvSpPr>
      <dsp:spPr>
        <a:xfrm>
          <a:off x="4036486" y="4548"/>
          <a:ext cx="1426076" cy="4347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bg-BG" sz="2200" kern="1200" dirty="0"/>
            <a:t>ДЕЙНОСТ 1</a:t>
          </a:r>
        </a:p>
      </dsp:txBody>
      <dsp:txXfrm>
        <a:off x="4036486" y="4548"/>
        <a:ext cx="1426076" cy="434779"/>
      </dsp:txXfrm>
    </dsp:sp>
    <dsp:sp modelId="{55571167-02E2-4BC3-A396-E862C176724F}">
      <dsp:nvSpPr>
        <dsp:cNvPr id="0" name=""/>
        <dsp:cNvSpPr/>
      </dsp:nvSpPr>
      <dsp:spPr>
        <a:xfrm>
          <a:off x="4036486" y="548022"/>
          <a:ext cx="1426076" cy="434779"/>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bg-BG" sz="2200" kern="1200" dirty="0"/>
            <a:t>ДЕЙНОСТ 2</a:t>
          </a:r>
        </a:p>
      </dsp:txBody>
      <dsp:txXfrm>
        <a:off x="4036486" y="548022"/>
        <a:ext cx="1426076" cy="434779"/>
      </dsp:txXfrm>
    </dsp:sp>
    <dsp:sp modelId="{1D1C7D93-1585-4684-B5F8-D058B9B84AC9}">
      <dsp:nvSpPr>
        <dsp:cNvPr id="0" name=""/>
        <dsp:cNvSpPr/>
      </dsp:nvSpPr>
      <dsp:spPr>
        <a:xfrm>
          <a:off x="4036486" y="1091497"/>
          <a:ext cx="1426076" cy="434779"/>
        </a:xfrm>
        <a:prstGeom prst="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bg-BG" sz="2200" kern="1200" dirty="0"/>
            <a:t>ДЕЙНОСТ 3</a:t>
          </a:r>
        </a:p>
      </dsp:txBody>
      <dsp:txXfrm>
        <a:off x="4036486" y="1091497"/>
        <a:ext cx="1426076" cy="434779"/>
      </dsp:txXfrm>
    </dsp:sp>
    <dsp:sp modelId="{1CA6ABD1-8157-465E-BC4B-9C297093B2C7}">
      <dsp:nvSpPr>
        <dsp:cNvPr id="0" name=""/>
        <dsp:cNvSpPr/>
      </dsp:nvSpPr>
      <dsp:spPr>
        <a:xfrm>
          <a:off x="4036486" y="1634971"/>
          <a:ext cx="1426076" cy="434779"/>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bg-BG" sz="2200" kern="1200" dirty="0"/>
            <a:t>ДЕЙНОСТ 4</a:t>
          </a:r>
        </a:p>
      </dsp:txBody>
      <dsp:txXfrm>
        <a:off x="4036486" y="1634971"/>
        <a:ext cx="1426076" cy="434779"/>
      </dsp:txXfrm>
    </dsp:sp>
    <dsp:sp modelId="{DD90E817-63E3-4587-AF19-FEA4778F1AC6}">
      <dsp:nvSpPr>
        <dsp:cNvPr id="0" name=""/>
        <dsp:cNvSpPr/>
      </dsp:nvSpPr>
      <dsp:spPr>
        <a:xfrm>
          <a:off x="4036486" y="2178445"/>
          <a:ext cx="1426076" cy="434779"/>
        </a:xfrm>
        <a:prstGeom prst="rect">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bg-BG" sz="2200" kern="1200" dirty="0"/>
            <a:t>ДЕЙНОСТ 5</a:t>
          </a:r>
        </a:p>
      </dsp:txBody>
      <dsp:txXfrm>
        <a:off x="4036486" y="2178445"/>
        <a:ext cx="1426076" cy="434779"/>
      </dsp:txXfrm>
    </dsp:sp>
    <dsp:sp modelId="{F885DFAF-4C54-40C3-814E-8A1E5B860F2F}">
      <dsp:nvSpPr>
        <dsp:cNvPr id="0" name=""/>
        <dsp:cNvSpPr/>
      </dsp:nvSpPr>
      <dsp:spPr>
        <a:xfrm>
          <a:off x="4036486" y="2721920"/>
          <a:ext cx="1426076" cy="43477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bg-BG" sz="2200" kern="1200" dirty="0"/>
            <a:t>ДЕЙНОСТ 6</a:t>
          </a:r>
        </a:p>
      </dsp:txBody>
      <dsp:txXfrm>
        <a:off x="4036486" y="2721920"/>
        <a:ext cx="1426076" cy="434779"/>
      </dsp:txXfrm>
    </dsp:sp>
    <dsp:sp modelId="{25EF36DD-50E8-4A2D-B96C-79256E287113}">
      <dsp:nvSpPr>
        <dsp:cNvPr id="0" name=""/>
        <dsp:cNvSpPr/>
      </dsp:nvSpPr>
      <dsp:spPr>
        <a:xfrm>
          <a:off x="4036486" y="3265394"/>
          <a:ext cx="1426076" cy="434779"/>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bg-BG" sz="2200" kern="1200" dirty="0"/>
            <a:t>ДЕЙНОСТ 7</a:t>
          </a:r>
        </a:p>
      </dsp:txBody>
      <dsp:txXfrm>
        <a:off x="4036486" y="3265394"/>
        <a:ext cx="1426076" cy="434779"/>
      </dsp:txXfrm>
    </dsp:sp>
    <dsp:sp modelId="{E853C51F-EE8E-4130-927D-DCCAB4C000EF}">
      <dsp:nvSpPr>
        <dsp:cNvPr id="0" name=""/>
        <dsp:cNvSpPr/>
      </dsp:nvSpPr>
      <dsp:spPr>
        <a:xfrm>
          <a:off x="4036486" y="3808868"/>
          <a:ext cx="1426076" cy="434779"/>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bg-BG" sz="2200" kern="1200" dirty="0"/>
            <a:t>ДЕЙНОСТ 8</a:t>
          </a:r>
        </a:p>
      </dsp:txBody>
      <dsp:txXfrm>
        <a:off x="4036486" y="3808868"/>
        <a:ext cx="1426076" cy="434779"/>
      </dsp:txXfrm>
    </dsp:sp>
    <dsp:sp modelId="{02540E22-643D-4377-8308-2EB868645BA7}">
      <dsp:nvSpPr>
        <dsp:cNvPr id="0" name=""/>
        <dsp:cNvSpPr/>
      </dsp:nvSpPr>
      <dsp:spPr>
        <a:xfrm>
          <a:off x="4036486" y="4352343"/>
          <a:ext cx="1426076" cy="4347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bg-BG" sz="2200" kern="1200" dirty="0"/>
            <a:t>ДЕЙНОСТ 9</a:t>
          </a:r>
        </a:p>
      </dsp:txBody>
      <dsp:txXfrm>
        <a:off x="4036486" y="4352343"/>
        <a:ext cx="1426076" cy="43477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D4218-11BC-4886-BF0B-A6B01A7139CD}" type="datetimeFigureOut">
              <a:rPr lang="bg-BG" smtClean="0"/>
              <a:t>25.5.2023 г.</a:t>
            </a:fld>
            <a:endParaRPr lang="bg-BG"/>
          </a:p>
        </p:txBody>
      </p:sp>
      <p:sp>
        <p:nvSpPr>
          <p:cNvPr id="4" name="Контейнер за изображение на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72D48D-F90C-4E58-A17C-144210C085EB}" type="slidenum">
              <a:rPr lang="bg-BG" smtClean="0"/>
              <a:t>‹#›</a:t>
            </a:fld>
            <a:endParaRPr lang="bg-BG"/>
          </a:p>
        </p:txBody>
      </p:sp>
    </p:spTree>
    <p:extLst>
      <p:ext uri="{BB962C8B-B14F-4D97-AF65-F5344CB8AC3E}">
        <p14:creationId xmlns:p14="http://schemas.microsoft.com/office/powerpoint/2010/main" val="2185265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2</a:t>
            </a:fld>
            <a:endParaRPr lang="en-US"/>
          </a:p>
        </p:txBody>
      </p:sp>
    </p:spTree>
    <p:extLst>
      <p:ext uri="{BB962C8B-B14F-4D97-AF65-F5344CB8AC3E}">
        <p14:creationId xmlns:p14="http://schemas.microsoft.com/office/powerpoint/2010/main" val="4047725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11</a:t>
            </a:fld>
            <a:endParaRPr lang="en-US"/>
          </a:p>
        </p:txBody>
      </p:sp>
    </p:spTree>
    <p:extLst>
      <p:ext uri="{BB962C8B-B14F-4D97-AF65-F5344CB8AC3E}">
        <p14:creationId xmlns:p14="http://schemas.microsoft.com/office/powerpoint/2010/main" val="2534024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12</a:t>
            </a:fld>
            <a:endParaRPr lang="en-US"/>
          </a:p>
        </p:txBody>
      </p:sp>
    </p:spTree>
    <p:extLst>
      <p:ext uri="{BB962C8B-B14F-4D97-AF65-F5344CB8AC3E}">
        <p14:creationId xmlns:p14="http://schemas.microsoft.com/office/powerpoint/2010/main" val="1187815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13</a:t>
            </a:fld>
            <a:endParaRPr lang="en-US"/>
          </a:p>
        </p:txBody>
      </p:sp>
    </p:spTree>
    <p:extLst>
      <p:ext uri="{BB962C8B-B14F-4D97-AF65-F5344CB8AC3E}">
        <p14:creationId xmlns:p14="http://schemas.microsoft.com/office/powerpoint/2010/main" val="907596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14</a:t>
            </a:fld>
            <a:endParaRPr lang="en-US"/>
          </a:p>
        </p:txBody>
      </p:sp>
    </p:spTree>
    <p:extLst>
      <p:ext uri="{BB962C8B-B14F-4D97-AF65-F5344CB8AC3E}">
        <p14:creationId xmlns:p14="http://schemas.microsoft.com/office/powerpoint/2010/main" val="2169748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15</a:t>
            </a:fld>
            <a:endParaRPr lang="en-US"/>
          </a:p>
        </p:txBody>
      </p:sp>
    </p:spTree>
    <p:extLst>
      <p:ext uri="{BB962C8B-B14F-4D97-AF65-F5344CB8AC3E}">
        <p14:creationId xmlns:p14="http://schemas.microsoft.com/office/powerpoint/2010/main" val="395050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16</a:t>
            </a:fld>
            <a:endParaRPr lang="en-US"/>
          </a:p>
        </p:txBody>
      </p:sp>
    </p:spTree>
    <p:extLst>
      <p:ext uri="{BB962C8B-B14F-4D97-AF65-F5344CB8AC3E}">
        <p14:creationId xmlns:p14="http://schemas.microsoft.com/office/powerpoint/2010/main" val="2617662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17</a:t>
            </a:fld>
            <a:endParaRPr lang="en-US"/>
          </a:p>
        </p:txBody>
      </p:sp>
    </p:spTree>
    <p:extLst>
      <p:ext uri="{BB962C8B-B14F-4D97-AF65-F5344CB8AC3E}">
        <p14:creationId xmlns:p14="http://schemas.microsoft.com/office/powerpoint/2010/main" val="3366984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18</a:t>
            </a:fld>
            <a:endParaRPr lang="en-US"/>
          </a:p>
        </p:txBody>
      </p:sp>
    </p:spTree>
    <p:extLst>
      <p:ext uri="{BB962C8B-B14F-4D97-AF65-F5344CB8AC3E}">
        <p14:creationId xmlns:p14="http://schemas.microsoft.com/office/powerpoint/2010/main" val="589736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19</a:t>
            </a:fld>
            <a:endParaRPr lang="en-US"/>
          </a:p>
        </p:txBody>
      </p:sp>
    </p:spTree>
    <p:extLst>
      <p:ext uri="{BB962C8B-B14F-4D97-AF65-F5344CB8AC3E}">
        <p14:creationId xmlns:p14="http://schemas.microsoft.com/office/powerpoint/2010/main" val="24647993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20</a:t>
            </a:fld>
            <a:endParaRPr lang="en-US"/>
          </a:p>
        </p:txBody>
      </p:sp>
    </p:spTree>
    <p:extLst>
      <p:ext uri="{BB962C8B-B14F-4D97-AF65-F5344CB8AC3E}">
        <p14:creationId xmlns:p14="http://schemas.microsoft.com/office/powerpoint/2010/main" val="2438059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3</a:t>
            </a:fld>
            <a:endParaRPr lang="en-US"/>
          </a:p>
        </p:txBody>
      </p:sp>
    </p:spTree>
    <p:extLst>
      <p:ext uri="{BB962C8B-B14F-4D97-AF65-F5344CB8AC3E}">
        <p14:creationId xmlns:p14="http://schemas.microsoft.com/office/powerpoint/2010/main" val="2430879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21</a:t>
            </a:fld>
            <a:endParaRPr lang="en-US"/>
          </a:p>
        </p:txBody>
      </p:sp>
    </p:spTree>
    <p:extLst>
      <p:ext uri="{BB962C8B-B14F-4D97-AF65-F5344CB8AC3E}">
        <p14:creationId xmlns:p14="http://schemas.microsoft.com/office/powerpoint/2010/main" val="37806176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22</a:t>
            </a:fld>
            <a:endParaRPr lang="en-US"/>
          </a:p>
        </p:txBody>
      </p:sp>
    </p:spTree>
    <p:extLst>
      <p:ext uri="{BB962C8B-B14F-4D97-AF65-F5344CB8AC3E}">
        <p14:creationId xmlns:p14="http://schemas.microsoft.com/office/powerpoint/2010/main" val="1773655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23</a:t>
            </a:fld>
            <a:endParaRPr lang="en-US"/>
          </a:p>
        </p:txBody>
      </p:sp>
    </p:spTree>
    <p:extLst>
      <p:ext uri="{BB962C8B-B14F-4D97-AF65-F5344CB8AC3E}">
        <p14:creationId xmlns:p14="http://schemas.microsoft.com/office/powerpoint/2010/main" val="13877634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24</a:t>
            </a:fld>
            <a:endParaRPr lang="en-US"/>
          </a:p>
        </p:txBody>
      </p:sp>
    </p:spTree>
    <p:extLst>
      <p:ext uri="{BB962C8B-B14F-4D97-AF65-F5344CB8AC3E}">
        <p14:creationId xmlns:p14="http://schemas.microsoft.com/office/powerpoint/2010/main" val="7224909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25</a:t>
            </a:fld>
            <a:endParaRPr lang="en-US"/>
          </a:p>
        </p:txBody>
      </p:sp>
    </p:spTree>
    <p:extLst>
      <p:ext uri="{BB962C8B-B14F-4D97-AF65-F5344CB8AC3E}">
        <p14:creationId xmlns:p14="http://schemas.microsoft.com/office/powerpoint/2010/main" val="42259138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26</a:t>
            </a:fld>
            <a:endParaRPr lang="en-US"/>
          </a:p>
        </p:txBody>
      </p:sp>
    </p:spTree>
    <p:extLst>
      <p:ext uri="{BB962C8B-B14F-4D97-AF65-F5344CB8AC3E}">
        <p14:creationId xmlns:p14="http://schemas.microsoft.com/office/powerpoint/2010/main" val="35440553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28</a:t>
            </a:fld>
            <a:endParaRPr lang="en-US"/>
          </a:p>
        </p:txBody>
      </p:sp>
    </p:spTree>
    <p:extLst>
      <p:ext uri="{BB962C8B-B14F-4D97-AF65-F5344CB8AC3E}">
        <p14:creationId xmlns:p14="http://schemas.microsoft.com/office/powerpoint/2010/main" val="27173742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29</a:t>
            </a:fld>
            <a:endParaRPr lang="en-US"/>
          </a:p>
        </p:txBody>
      </p:sp>
    </p:spTree>
    <p:extLst>
      <p:ext uri="{BB962C8B-B14F-4D97-AF65-F5344CB8AC3E}">
        <p14:creationId xmlns:p14="http://schemas.microsoft.com/office/powerpoint/2010/main" val="13961586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30</a:t>
            </a:fld>
            <a:endParaRPr lang="en-US"/>
          </a:p>
        </p:txBody>
      </p:sp>
    </p:spTree>
    <p:extLst>
      <p:ext uri="{BB962C8B-B14F-4D97-AF65-F5344CB8AC3E}">
        <p14:creationId xmlns:p14="http://schemas.microsoft.com/office/powerpoint/2010/main" val="15254816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31</a:t>
            </a:fld>
            <a:endParaRPr lang="en-US"/>
          </a:p>
        </p:txBody>
      </p:sp>
    </p:spTree>
    <p:extLst>
      <p:ext uri="{BB962C8B-B14F-4D97-AF65-F5344CB8AC3E}">
        <p14:creationId xmlns:p14="http://schemas.microsoft.com/office/powerpoint/2010/main" val="3187151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4</a:t>
            </a:fld>
            <a:endParaRPr lang="en-US"/>
          </a:p>
        </p:txBody>
      </p:sp>
    </p:spTree>
    <p:extLst>
      <p:ext uri="{BB962C8B-B14F-4D97-AF65-F5344CB8AC3E}">
        <p14:creationId xmlns:p14="http://schemas.microsoft.com/office/powerpoint/2010/main" val="32620132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32</a:t>
            </a:fld>
            <a:endParaRPr lang="en-US"/>
          </a:p>
        </p:txBody>
      </p:sp>
    </p:spTree>
    <p:extLst>
      <p:ext uri="{BB962C8B-B14F-4D97-AF65-F5344CB8AC3E}">
        <p14:creationId xmlns:p14="http://schemas.microsoft.com/office/powerpoint/2010/main" val="23033441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33</a:t>
            </a:fld>
            <a:endParaRPr lang="en-US"/>
          </a:p>
        </p:txBody>
      </p:sp>
    </p:spTree>
    <p:extLst>
      <p:ext uri="{BB962C8B-B14F-4D97-AF65-F5344CB8AC3E}">
        <p14:creationId xmlns:p14="http://schemas.microsoft.com/office/powerpoint/2010/main" val="1030446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5</a:t>
            </a:fld>
            <a:endParaRPr lang="en-US"/>
          </a:p>
        </p:txBody>
      </p:sp>
    </p:spTree>
    <p:extLst>
      <p:ext uri="{BB962C8B-B14F-4D97-AF65-F5344CB8AC3E}">
        <p14:creationId xmlns:p14="http://schemas.microsoft.com/office/powerpoint/2010/main" val="653849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6</a:t>
            </a:fld>
            <a:endParaRPr lang="en-US"/>
          </a:p>
        </p:txBody>
      </p:sp>
    </p:spTree>
    <p:extLst>
      <p:ext uri="{BB962C8B-B14F-4D97-AF65-F5344CB8AC3E}">
        <p14:creationId xmlns:p14="http://schemas.microsoft.com/office/powerpoint/2010/main" val="3264272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7</a:t>
            </a:fld>
            <a:endParaRPr lang="en-US"/>
          </a:p>
        </p:txBody>
      </p:sp>
    </p:spTree>
    <p:extLst>
      <p:ext uri="{BB962C8B-B14F-4D97-AF65-F5344CB8AC3E}">
        <p14:creationId xmlns:p14="http://schemas.microsoft.com/office/powerpoint/2010/main" val="3184984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8</a:t>
            </a:fld>
            <a:endParaRPr lang="en-US"/>
          </a:p>
        </p:txBody>
      </p:sp>
    </p:spTree>
    <p:extLst>
      <p:ext uri="{BB962C8B-B14F-4D97-AF65-F5344CB8AC3E}">
        <p14:creationId xmlns:p14="http://schemas.microsoft.com/office/powerpoint/2010/main" val="2902217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9</a:t>
            </a:fld>
            <a:endParaRPr lang="en-US"/>
          </a:p>
        </p:txBody>
      </p:sp>
    </p:spTree>
    <p:extLst>
      <p:ext uri="{BB962C8B-B14F-4D97-AF65-F5344CB8AC3E}">
        <p14:creationId xmlns:p14="http://schemas.microsoft.com/office/powerpoint/2010/main" val="1232385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AF533E96-F078-4B3D-A8F4-F1AF21EBC357}" type="slidenum">
              <a:rPr lang="en-US" smtClean="0"/>
              <a:t>10</a:t>
            </a:fld>
            <a:endParaRPr lang="en-US"/>
          </a:p>
        </p:txBody>
      </p:sp>
    </p:spTree>
    <p:extLst>
      <p:ext uri="{BB962C8B-B14F-4D97-AF65-F5344CB8AC3E}">
        <p14:creationId xmlns:p14="http://schemas.microsoft.com/office/powerpoint/2010/main" val="2205257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1524000" y="1122363"/>
            <a:ext cx="9144000" cy="2387600"/>
          </a:xfrm>
        </p:spPr>
        <p:txBody>
          <a:bodyPr anchor="b"/>
          <a:lstStyle>
            <a:lvl1pPr algn="ctr">
              <a:defRPr sz="6000"/>
            </a:lvl1pPr>
          </a:lstStyle>
          <a:p>
            <a:r>
              <a:rPr lang="bg-BG"/>
              <a:t>Редакт. стил загл. образец</a:t>
            </a:r>
          </a:p>
        </p:txBody>
      </p:sp>
      <p:sp>
        <p:nvSpPr>
          <p:cNvPr id="3" name="Подзаглавие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bg-BG"/>
              <a:t>Щракнете за редакция стил подзагл. обр.</a:t>
            </a:r>
          </a:p>
        </p:txBody>
      </p:sp>
      <p:sp>
        <p:nvSpPr>
          <p:cNvPr id="4" name="Контейнер за дата 3"/>
          <p:cNvSpPr>
            <a:spLocks noGrp="1"/>
          </p:cNvSpPr>
          <p:nvPr>
            <p:ph type="dt" sz="half" idx="10"/>
          </p:nvPr>
        </p:nvSpPr>
        <p:spPr/>
        <p:txBody>
          <a:bodyPr/>
          <a:lstStyle/>
          <a:p>
            <a:fld id="{833787B9-B1B7-41BB-A5E2-DEBDF40D6F82}" type="datetime1">
              <a:rPr lang="bg-BG" smtClean="0"/>
              <a:t>25.5.2023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2853EFAC-7196-46AE-A59D-15D40822CCA1}" type="slidenum">
              <a:rPr lang="bg-BG" smtClean="0"/>
              <a:t>‹#›</a:t>
            </a:fld>
            <a:endParaRPr lang="bg-BG"/>
          </a:p>
        </p:txBody>
      </p:sp>
    </p:spTree>
    <p:extLst>
      <p:ext uri="{BB962C8B-B14F-4D97-AF65-F5344CB8AC3E}">
        <p14:creationId xmlns:p14="http://schemas.microsoft.com/office/powerpoint/2010/main" val="2747553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Контейнер за вертикален текст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p>
            <a:fld id="{8A04FB5F-6EF5-4A31-8DDD-D4AB8F2BCADF}" type="datetime1">
              <a:rPr lang="bg-BG" smtClean="0"/>
              <a:t>25.5.2023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2853EFAC-7196-46AE-A59D-15D40822CCA1}" type="slidenum">
              <a:rPr lang="bg-BG" smtClean="0"/>
              <a:t>‹#›</a:t>
            </a:fld>
            <a:endParaRPr lang="bg-BG"/>
          </a:p>
        </p:txBody>
      </p:sp>
    </p:spTree>
    <p:extLst>
      <p:ext uri="{BB962C8B-B14F-4D97-AF65-F5344CB8AC3E}">
        <p14:creationId xmlns:p14="http://schemas.microsoft.com/office/powerpoint/2010/main" val="208650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8724900" y="365125"/>
            <a:ext cx="2628900" cy="5811838"/>
          </a:xfrm>
        </p:spPr>
        <p:txBody>
          <a:bodyPr vert="eaVert"/>
          <a:lstStyle/>
          <a:p>
            <a:r>
              <a:rPr lang="bg-BG"/>
              <a:t>Редакт. стил загл. образец</a:t>
            </a:r>
          </a:p>
        </p:txBody>
      </p:sp>
      <p:sp>
        <p:nvSpPr>
          <p:cNvPr id="3" name="Контейнер за вертикален текст 2"/>
          <p:cNvSpPr>
            <a:spLocks noGrp="1"/>
          </p:cNvSpPr>
          <p:nvPr>
            <p:ph type="body" orient="vert" idx="1"/>
          </p:nvPr>
        </p:nvSpPr>
        <p:spPr>
          <a:xfrm>
            <a:off x="838200" y="365125"/>
            <a:ext cx="7734300" cy="5811838"/>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p>
            <a:fld id="{2C2EE11F-42E2-4A20-97BB-348004607D41}" type="datetime1">
              <a:rPr lang="bg-BG" smtClean="0"/>
              <a:t>25.5.2023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2853EFAC-7196-46AE-A59D-15D40822CCA1}" type="slidenum">
              <a:rPr lang="bg-BG" smtClean="0"/>
              <a:t>‹#›</a:t>
            </a:fld>
            <a:endParaRPr lang="bg-BG"/>
          </a:p>
        </p:txBody>
      </p:sp>
    </p:spTree>
    <p:extLst>
      <p:ext uri="{BB962C8B-B14F-4D97-AF65-F5344CB8AC3E}">
        <p14:creationId xmlns:p14="http://schemas.microsoft.com/office/powerpoint/2010/main" val="252142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Контейнер за съдържание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p>
            <a:fld id="{6FE9AAC7-0C0E-48A5-9D39-236D24AD06F5}" type="datetime1">
              <a:rPr lang="bg-BG" smtClean="0"/>
              <a:t>25.5.2023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2853EFAC-7196-46AE-A59D-15D40822CCA1}" type="slidenum">
              <a:rPr lang="bg-BG" smtClean="0"/>
              <a:t>‹#›</a:t>
            </a:fld>
            <a:endParaRPr lang="bg-BG"/>
          </a:p>
        </p:txBody>
      </p:sp>
    </p:spTree>
    <p:extLst>
      <p:ext uri="{BB962C8B-B14F-4D97-AF65-F5344CB8AC3E}">
        <p14:creationId xmlns:p14="http://schemas.microsoft.com/office/powerpoint/2010/main" val="206177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1850" y="1709738"/>
            <a:ext cx="10515600" cy="2852737"/>
          </a:xfrm>
        </p:spPr>
        <p:txBody>
          <a:bodyPr anchor="b"/>
          <a:lstStyle>
            <a:lvl1pPr>
              <a:defRPr sz="6000"/>
            </a:lvl1pPr>
          </a:lstStyle>
          <a:p>
            <a:r>
              <a:rPr lang="bg-BG"/>
              <a:t>Редакт. стил загл. образец</a:t>
            </a:r>
          </a:p>
        </p:txBody>
      </p:sp>
      <p:sp>
        <p:nvSpPr>
          <p:cNvPr id="3" name="Текстов контейне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Контейнер за дата 3"/>
          <p:cNvSpPr>
            <a:spLocks noGrp="1"/>
          </p:cNvSpPr>
          <p:nvPr>
            <p:ph type="dt" sz="half" idx="10"/>
          </p:nvPr>
        </p:nvSpPr>
        <p:spPr/>
        <p:txBody>
          <a:bodyPr/>
          <a:lstStyle/>
          <a:p>
            <a:fld id="{2A6B69B0-44AD-4F6D-BFA9-D25B9B21A02C}" type="datetime1">
              <a:rPr lang="bg-BG" smtClean="0"/>
              <a:t>25.5.2023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2853EFAC-7196-46AE-A59D-15D40822CCA1}" type="slidenum">
              <a:rPr lang="bg-BG" smtClean="0"/>
              <a:t>‹#›</a:t>
            </a:fld>
            <a:endParaRPr lang="bg-BG"/>
          </a:p>
        </p:txBody>
      </p:sp>
    </p:spTree>
    <p:extLst>
      <p:ext uri="{BB962C8B-B14F-4D97-AF65-F5344CB8AC3E}">
        <p14:creationId xmlns:p14="http://schemas.microsoft.com/office/powerpoint/2010/main" val="162396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Контейнер за съдържание 2"/>
          <p:cNvSpPr>
            <a:spLocks noGrp="1"/>
          </p:cNvSpPr>
          <p:nvPr>
            <p:ph sz="half" idx="1"/>
          </p:nvPr>
        </p:nvSpPr>
        <p:spPr>
          <a:xfrm>
            <a:off x="838200" y="1825625"/>
            <a:ext cx="5181600" cy="4351338"/>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съдържание 3"/>
          <p:cNvSpPr>
            <a:spLocks noGrp="1"/>
          </p:cNvSpPr>
          <p:nvPr>
            <p:ph sz="half" idx="2"/>
          </p:nvPr>
        </p:nvSpPr>
        <p:spPr>
          <a:xfrm>
            <a:off x="6172200" y="1825625"/>
            <a:ext cx="5181600" cy="4351338"/>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Контейнер за дата 4"/>
          <p:cNvSpPr>
            <a:spLocks noGrp="1"/>
          </p:cNvSpPr>
          <p:nvPr>
            <p:ph type="dt" sz="half" idx="10"/>
          </p:nvPr>
        </p:nvSpPr>
        <p:spPr/>
        <p:txBody>
          <a:bodyPr/>
          <a:lstStyle/>
          <a:p>
            <a:fld id="{3D0D70B6-1214-42C5-A4D5-80C25509B877}" type="datetime1">
              <a:rPr lang="bg-BG" smtClean="0"/>
              <a:t>25.5.2023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2853EFAC-7196-46AE-A59D-15D40822CCA1}" type="slidenum">
              <a:rPr lang="bg-BG" smtClean="0"/>
              <a:t>‹#›</a:t>
            </a:fld>
            <a:endParaRPr lang="bg-BG"/>
          </a:p>
        </p:txBody>
      </p:sp>
    </p:spTree>
    <p:extLst>
      <p:ext uri="{BB962C8B-B14F-4D97-AF65-F5344CB8AC3E}">
        <p14:creationId xmlns:p14="http://schemas.microsoft.com/office/powerpoint/2010/main" val="94744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365125"/>
            <a:ext cx="10515600" cy="1325563"/>
          </a:xfrm>
        </p:spPr>
        <p:txBody>
          <a:bodyPr/>
          <a:lstStyle/>
          <a:p>
            <a:r>
              <a:rPr lang="bg-BG"/>
              <a:t>Редакт. стил загл. образец</a:t>
            </a:r>
          </a:p>
        </p:txBody>
      </p:sp>
      <p:sp>
        <p:nvSpPr>
          <p:cNvPr id="3" name="Текстов контейне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Контейнер за съдържание 3"/>
          <p:cNvSpPr>
            <a:spLocks noGrp="1"/>
          </p:cNvSpPr>
          <p:nvPr>
            <p:ph sz="half" idx="2"/>
          </p:nvPr>
        </p:nvSpPr>
        <p:spPr>
          <a:xfrm>
            <a:off x="839788" y="2505075"/>
            <a:ext cx="5157787" cy="3684588"/>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Текстов контейне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Контейнер за съдържание 5"/>
          <p:cNvSpPr>
            <a:spLocks noGrp="1"/>
          </p:cNvSpPr>
          <p:nvPr>
            <p:ph sz="quarter" idx="4"/>
          </p:nvPr>
        </p:nvSpPr>
        <p:spPr>
          <a:xfrm>
            <a:off x="6172200" y="2505075"/>
            <a:ext cx="5183188" cy="3684588"/>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7" name="Контейнер за дата 6"/>
          <p:cNvSpPr>
            <a:spLocks noGrp="1"/>
          </p:cNvSpPr>
          <p:nvPr>
            <p:ph type="dt" sz="half" idx="10"/>
          </p:nvPr>
        </p:nvSpPr>
        <p:spPr/>
        <p:txBody>
          <a:bodyPr/>
          <a:lstStyle/>
          <a:p>
            <a:fld id="{837AC315-FC3E-42A5-AFCA-95D618999A56}" type="datetime1">
              <a:rPr lang="bg-BG" smtClean="0"/>
              <a:t>25.5.2023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2853EFAC-7196-46AE-A59D-15D40822CCA1}" type="slidenum">
              <a:rPr lang="bg-BG" smtClean="0"/>
              <a:t>‹#›</a:t>
            </a:fld>
            <a:endParaRPr lang="bg-BG"/>
          </a:p>
        </p:txBody>
      </p:sp>
    </p:spTree>
    <p:extLst>
      <p:ext uri="{BB962C8B-B14F-4D97-AF65-F5344CB8AC3E}">
        <p14:creationId xmlns:p14="http://schemas.microsoft.com/office/powerpoint/2010/main" val="308611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Контейнер за дата 2"/>
          <p:cNvSpPr>
            <a:spLocks noGrp="1"/>
          </p:cNvSpPr>
          <p:nvPr>
            <p:ph type="dt" sz="half" idx="10"/>
          </p:nvPr>
        </p:nvSpPr>
        <p:spPr/>
        <p:txBody>
          <a:bodyPr/>
          <a:lstStyle/>
          <a:p>
            <a:fld id="{189782EA-A4BE-4A44-AD8B-97B035A4C8F7}" type="datetime1">
              <a:rPr lang="bg-BG" smtClean="0"/>
              <a:t>25.5.2023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2853EFAC-7196-46AE-A59D-15D40822CCA1}" type="slidenum">
              <a:rPr lang="bg-BG" smtClean="0"/>
              <a:t>‹#›</a:t>
            </a:fld>
            <a:endParaRPr lang="bg-BG"/>
          </a:p>
        </p:txBody>
      </p:sp>
    </p:spTree>
    <p:extLst>
      <p:ext uri="{BB962C8B-B14F-4D97-AF65-F5344CB8AC3E}">
        <p14:creationId xmlns:p14="http://schemas.microsoft.com/office/powerpoint/2010/main" val="3405627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E9BF36EC-06BF-4F24-A6FF-0BCA407A1B02}" type="datetime1">
              <a:rPr lang="bg-BG" smtClean="0"/>
              <a:t>25.5.2023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2853EFAC-7196-46AE-A59D-15D40822CCA1}" type="slidenum">
              <a:rPr lang="bg-BG" smtClean="0"/>
              <a:t>‹#›</a:t>
            </a:fld>
            <a:endParaRPr lang="bg-BG"/>
          </a:p>
        </p:txBody>
      </p:sp>
    </p:spTree>
    <p:extLst>
      <p:ext uri="{BB962C8B-B14F-4D97-AF65-F5344CB8AC3E}">
        <p14:creationId xmlns:p14="http://schemas.microsoft.com/office/powerpoint/2010/main" val="318923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457200"/>
            <a:ext cx="3932237" cy="1600200"/>
          </a:xfrm>
        </p:spPr>
        <p:txBody>
          <a:bodyPr anchor="b"/>
          <a:lstStyle>
            <a:lvl1pPr>
              <a:defRPr sz="3200"/>
            </a:lvl1pPr>
          </a:lstStyle>
          <a:p>
            <a:r>
              <a:rPr lang="bg-BG"/>
              <a:t>Редакт. стил загл. образец</a:t>
            </a:r>
          </a:p>
        </p:txBody>
      </p:sp>
      <p:sp>
        <p:nvSpPr>
          <p:cNvPr id="3" name="Контейнер за съдържание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Текстов контейне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g-BG"/>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AB55EB63-FA43-43A2-B1B2-D84FABB052D3}" type="datetime1">
              <a:rPr lang="bg-BG" smtClean="0"/>
              <a:t>25.5.2023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2853EFAC-7196-46AE-A59D-15D40822CCA1}" type="slidenum">
              <a:rPr lang="bg-BG" smtClean="0"/>
              <a:t>‹#›</a:t>
            </a:fld>
            <a:endParaRPr lang="bg-BG"/>
          </a:p>
        </p:txBody>
      </p:sp>
    </p:spTree>
    <p:extLst>
      <p:ext uri="{BB962C8B-B14F-4D97-AF65-F5344CB8AC3E}">
        <p14:creationId xmlns:p14="http://schemas.microsoft.com/office/powerpoint/2010/main" val="392509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457200"/>
            <a:ext cx="3932237" cy="1600200"/>
          </a:xfrm>
        </p:spPr>
        <p:txBody>
          <a:bodyPr anchor="b"/>
          <a:lstStyle>
            <a:lvl1pPr>
              <a:defRPr sz="3200"/>
            </a:lvl1pPr>
          </a:lstStyle>
          <a:p>
            <a:r>
              <a:rPr lang="bg-BG"/>
              <a:t>Редакт. стил загл. образец</a:t>
            </a:r>
          </a:p>
        </p:txBody>
      </p:sp>
      <p:sp>
        <p:nvSpPr>
          <p:cNvPr id="3" name="Контейнер за картина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g-BG"/>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1F529925-8C70-48C0-9883-6A918C1FF784}" type="datetime1">
              <a:rPr lang="bg-BG" smtClean="0"/>
              <a:t>25.5.2023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2853EFAC-7196-46AE-A59D-15D40822CCA1}" type="slidenum">
              <a:rPr lang="bg-BG" smtClean="0"/>
              <a:t>‹#›</a:t>
            </a:fld>
            <a:endParaRPr lang="bg-BG"/>
          </a:p>
        </p:txBody>
      </p:sp>
    </p:spTree>
    <p:extLst>
      <p:ext uri="{BB962C8B-B14F-4D97-AF65-F5344CB8AC3E}">
        <p14:creationId xmlns:p14="http://schemas.microsoft.com/office/powerpoint/2010/main" val="1206956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bg-BG"/>
              <a:t>Редакт. стил загл. образец</a:t>
            </a:r>
          </a:p>
        </p:txBody>
      </p:sp>
      <p:sp>
        <p:nvSpPr>
          <p:cNvPr id="3" name="Текстов контейне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0F237-DB5F-4331-A373-E82250F7D9A2}" type="datetime1">
              <a:rPr lang="bg-BG" smtClean="0"/>
              <a:t>25.5.2023 г.</a:t>
            </a:fld>
            <a:endParaRPr lang="bg-BG"/>
          </a:p>
        </p:txBody>
      </p:sp>
      <p:sp>
        <p:nvSpPr>
          <p:cNvPr id="5" name="Контейнер за долния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Контейнер за номер н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3EFAC-7196-46AE-A59D-15D40822CCA1}" type="slidenum">
              <a:rPr lang="bg-BG" smtClean="0"/>
              <a:t>‹#›</a:t>
            </a:fld>
            <a:endParaRPr lang="bg-BG"/>
          </a:p>
        </p:txBody>
      </p:sp>
    </p:spTree>
    <p:extLst>
      <p:ext uri="{BB962C8B-B14F-4D97-AF65-F5344CB8AC3E}">
        <p14:creationId xmlns:p14="http://schemas.microsoft.com/office/powerpoint/2010/main" val="3509678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emf"/><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package" Target="../embeddings/Microsoft_Word_Document.docx"/><Relationship Id="rId5" Type="http://schemas.openxmlformats.org/officeDocument/2006/relationships/image" Target="../media/image5.jpe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png"/><Relationship Id="rId7" Type="http://schemas.openxmlformats.org/officeDocument/2006/relationships/diagramLayout" Target="../diagrams/layout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Data" Target="../diagrams/data1.xml"/><Relationship Id="rId5" Type="http://schemas.openxmlformats.org/officeDocument/2006/relationships/image" Target="../media/image5.jpeg"/><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85D9E9C-AC93-4A0C-8F38-1534575F0F61}"/>
              </a:ext>
            </a:extLst>
          </p:cNvPr>
          <p:cNvSpPr txBox="1"/>
          <p:nvPr/>
        </p:nvSpPr>
        <p:spPr>
          <a:xfrm>
            <a:off x="4620365" y="6118650"/>
            <a:ext cx="3245193" cy="338554"/>
          </a:xfrm>
          <a:prstGeom prst="rect">
            <a:avLst/>
          </a:prstGeom>
          <a:noFill/>
        </p:spPr>
        <p:txBody>
          <a:bodyPr wrap="square">
            <a:spAutoFit/>
          </a:bodyPr>
          <a:lstStyle/>
          <a:p>
            <a:pPr algn="ctr"/>
            <a:r>
              <a:rPr lang="ru-RU" sz="1600" b="1" dirty="0">
                <a:solidFill>
                  <a:schemeClr val="accent1">
                    <a:lumMod val="75000"/>
                  </a:schemeClr>
                </a:solidFill>
                <a:latin typeface="Times New Roman" panose="02020603050405020304" pitchFamily="18" charset="0"/>
                <a:cs typeface="Times New Roman" panose="02020603050405020304" pitchFamily="18" charset="0"/>
              </a:rPr>
              <a:t>https://www.eufunds.bg</a:t>
            </a:r>
            <a:endParaRPr lang="bg-BG" sz="1600"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19" name="Image1"/>
          <p:cNvPicPr/>
          <p:nvPr/>
        </p:nvPicPr>
        <p:blipFill>
          <a:blip r:embed="rId2"/>
          <a:stretch>
            <a:fillRect/>
          </a:stretch>
        </p:blipFill>
        <p:spPr bwMode="auto">
          <a:xfrm>
            <a:off x="879894" y="99508"/>
            <a:ext cx="10049774" cy="1210254"/>
          </a:xfrm>
          <a:prstGeom prst="rect">
            <a:avLst/>
          </a:prstGeom>
        </p:spPr>
      </p:pic>
      <p:pic>
        <p:nvPicPr>
          <p:cNvPr id="9" name="Picture 8">
            <a:extLst>
              <a:ext uri="{FF2B5EF4-FFF2-40B4-BE49-F238E27FC236}">
                <a16:creationId xmlns:a16="http://schemas.microsoft.com/office/drawing/2014/main" id="{C7A338CF-A687-AD21-E751-2764780AB2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6058" y="1454345"/>
            <a:ext cx="10233805" cy="4482664"/>
          </a:xfrm>
          <a:prstGeom prst="rect">
            <a:avLst/>
          </a:prstGeom>
        </p:spPr>
      </p:pic>
      <p:sp>
        <p:nvSpPr>
          <p:cNvPr id="12" name="TextBox 11">
            <a:extLst>
              <a:ext uri="{FF2B5EF4-FFF2-40B4-BE49-F238E27FC236}">
                <a16:creationId xmlns:a16="http://schemas.microsoft.com/office/drawing/2014/main" id="{7B17A2D3-808E-8F3E-FA44-5E5514B7E076}"/>
              </a:ext>
            </a:extLst>
          </p:cNvPr>
          <p:cNvSpPr txBox="1"/>
          <p:nvPr/>
        </p:nvSpPr>
        <p:spPr>
          <a:xfrm>
            <a:off x="2339495" y="2726181"/>
            <a:ext cx="7488338" cy="1938992"/>
          </a:xfrm>
          <a:prstGeom prst="rect">
            <a:avLst/>
          </a:prstGeom>
          <a:noFill/>
        </p:spPr>
        <p:txBody>
          <a:bodyPr wrap="square">
            <a:spAutoFit/>
          </a:bodyPr>
          <a:lstStyle/>
          <a:p>
            <a:pPr algn="ctr"/>
            <a:r>
              <a:rPr lang="ru-RU" dirty="0"/>
              <a:t>‘</a:t>
            </a:r>
            <a:r>
              <a:rPr lang="ru-RU" sz="2400" dirty="0">
                <a:solidFill>
                  <a:schemeClr val="bg1"/>
                </a:solidFill>
              </a:rPr>
              <a:t>’ДИГИТАЛНА ПОДКРЕПА’’ за идентифицираните 45 ключови професии по проект BG05M9OP001-1.128-0005 „Развитие на дигиталните умения“ </a:t>
            </a:r>
            <a:endParaRPr lang="en-GB" sz="2400" dirty="0">
              <a:solidFill>
                <a:schemeClr val="bg1"/>
              </a:solidFill>
            </a:endParaRPr>
          </a:p>
          <a:p>
            <a:pPr algn="ctr"/>
            <a:endParaRPr lang="en-GB" sz="2400" dirty="0">
              <a:solidFill>
                <a:schemeClr val="bg1"/>
              </a:solidFill>
            </a:endParaRPr>
          </a:p>
          <a:p>
            <a:pPr algn="ctr"/>
            <a:r>
              <a:rPr lang="bg-BG" sz="2400" dirty="0">
                <a:solidFill>
                  <a:schemeClr val="bg1"/>
                </a:solidFill>
              </a:rPr>
              <a:t>ЗАКЛЮЧИТЕЛНА КОНФЕРЕНЦИЯ – 31.05.2023 Г.</a:t>
            </a:r>
            <a:endParaRPr lang="ru-RU" sz="2400" dirty="0">
              <a:solidFill>
                <a:schemeClr val="bg1"/>
              </a:solidFill>
            </a:endParaRPr>
          </a:p>
        </p:txBody>
      </p:sp>
      <p:sp>
        <p:nvSpPr>
          <p:cNvPr id="16" name="TextBox 15">
            <a:extLst>
              <a:ext uri="{FF2B5EF4-FFF2-40B4-BE49-F238E27FC236}">
                <a16:creationId xmlns:a16="http://schemas.microsoft.com/office/drawing/2014/main" id="{E2B897B6-534D-F477-14C5-B13BD3E70764}"/>
              </a:ext>
            </a:extLst>
          </p:cNvPr>
          <p:cNvSpPr txBox="1"/>
          <p:nvPr/>
        </p:nvSpPr>
        <p:spPr>
          <a:xfrm>
            <a:off x="6083664" y="5197468"/>
            <a:ext cx="5419158" cy="646331"/>
          </a:xfrm>
          <a:prstGeom prst="rect">
            <a:avLst/>
          </a:prstGeom>
          <a:noFill/>
        </p:spPr>
        <p:txBody>
          <a:bodyPr wrap="square">
            <a:spAutoFit/>
          </a:bodyPr>
          <a:lstStyle/>
          <a:p>
            <a:r>
              <a:rPr lang="bg-BG" b="1" i="1" dirty="0">
                <a:solidFill>
                  <a:schemeClr val="bg1"/>
                </a:solidFill>
              </a:rPr>
              <a:t> </a:t>
            </a:r>
            <a:br>
              <a:rPr lang="bg-BG" b="1" i="1" dirty="0">
                <a:solidFill>
                  <a:schemeClr val="bg1"/>
                </a:solidFill>
              </a:rPr>
            </a:br>
            <a:r>
              <a:rPr lang="bg-BG" b="1" i="1" dirty="0">
                <a:solidFill>
                  <a:schemeClr val="bg1"/>
                </a:solidFill>
              </a:rPr>
              <a:t>доц. Валери Апостолов-национален координатор</a:t>
            </a:r>
          </a:p>
        </p:txBody>
      </p:sp>
    </p:spTree>
    <p:extLst>
      <p:ext uri="{BB962C8B-B14F-4D97-AF65-F5344CB8AC3E}">
        <p14:creationId xmlns:p14="http://schemas.microsoft.com/office/powerpoint/2010/main" val="3417134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218003" y="129396"/>
            <a:ext cx="8002972" cy="1287292"/>
          </a:xfrm>
        </p:spPr>
        <p:txBody>
          <a:bodyPr>
            <a:noAutofit/>
          </a:bodyPr>
          <a:lstStyle/>
          <a:p>
            <a:pPr algn="ctr"/>
            <a:r>
              <a:rPr lang="bg-BG" sz="2400" b="1" dirty="0">
                <a:solidFill>
                  <a:schemeClr val="accent1">
                    <a:lumMod val="50000"/>
                  </a:schemeClr>
                </a:solidFill>
                <a:latin typeface="Times New Roman" panose="02020603050405020304" pitchFamily="18" charset="0"/>
                <a:cs typeface="Times New Roman" panose="02020603050405020304" pitchFamily="18" charset="0"/>
              </a:rPr>
              <a:t>ДЕЙНОСТ  2: Съставяне на унифицирани профили</a:t>
            </a:r>
            <a:br>
              <a:rPr lang="bg-BG" sz="2400" b="1" dirty="0">
                <a:solidFill>
                  <a:schemeClr val="accent1">
                    <a:lumMod val="50000"/>
                  </a:schemeClr>
                </a:solidFill>
                <a:latin typeface="Times New Roman" panose="02020603050405020304" pitchFamily="18" charset="0"/>
                <a:cs typeface="Times New Roman" panose="02020603050405020304" pitchFamily="18" charset="0"/>
              </a:rPr>
            </a:br>
            <a:r>
              <a:rPr lang="bg-BG" sz="2400" b="1" dirty="0">
                <a:solidFill>
                  <a:schemeClr val="accent1">
                    <a:lumMod val="50000"/>
                  </a:schemeClr>
                </a:solidFill>
                <a:latin typeface="Times New Roman" panose="02020603050405020304" pitchFamily="18" charset="0"/>
                <a:cs typeface="Times New Roman" panose="02020603050405020304" pitchFamily="18" charset="0"/>
              </a:rPr>
              <a:t>(разработване, тестване и валидиране на унифицирани профили за дигитални умения по ключови длъжности и/или професии)</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321185" y="6519446"/>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278636" y="1488325"/>
            <a:ext cx="11362790" cy="5000343"/>
          </a:xfrm>
          <a:prstGeom prst="rect">
            <a:avLst/>
          </a:prstGeom>
          <a:solidFill>
            <a:schemeClr val="accent1">
              <a:lumMod val="20000"/>
              <a:lumOff val="80000"/>
            </a:schemeClr>
          </a:solidFill>
        </p:spPr>
        <p:txBody>
          <a:bodyPr wrap="square" rtlCol="0">
            <a:spAutoFit/>
          </a:bodyPr>
          <a:lstStyle/>
          <a:p>
            <a:pPr marL="342900" lvl="0" indent="-342900" algn="just">
              <a:lnSpc>
                <a:spcPct val="107000"/>
              </a:lnSpc>
              <a:spcAft>
                <a:spcPts val="6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bg-BG" sz="1600" dirty="0">
                <a:cs typeface="Times New Roman" panose="02020603050405020304" pitchFamily="18" charset="0"/>
              </a:rPr>
              <a:t>Утвърдена 1 бр. методика за разработване и тестване на унифицирани профили;</a:t>
            </a:r>
          </a:p>
          <a:p>
            <a:pPr marL="342900" lvl="0" indent="-342900" algn="just">
              <a:lnSpc>
                <a:spcPct val="107000"/>
              </a:lnSpc>
              <a:spcAft>
                <a:spcPts val="6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bg-BG" sz="1600" dirty="0">
                <a:cs typeface="Times New Roman" panose="02020603050405020304" pitchFamily="18" charset="0"/>
              </a:rPr>
              <a:t>Локализирани са 45 бр. ключови длъжности и професии в деветте икономически сектора (по 5 професии/длъжности във всеки сектор;</a:t>
            </a:r>
          </a:p>
          <a:p>
            <a:pPr marL="342900" indent="-342900" algn="just">
              <a:lnSpc>
                <a:spcPct val="107000"/>
              </a:lnSpc>
              <a:spcAft>
                <a:spcPts val="6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bg-BG" sz="1600" dirty="0">
                <a:cs typeface="Times New Roman" panose="02020603050405020304" pitchFamily="18" charset="0"/>
              </a:rPr>
              <a:t>Провеждане на анкетно проучване за установяване на общите и специфичните дигитални умения за идентифицираните 45 ключови професии/длъжности. Тъй като се работи в девет икономически сектора, за всеки икономически сектор бе разработена отделна Анкетна карта, като в нея са зададени еднотипни въпроси за петте ключови длъжности/професии, селектирани за съответния сектор;</a:t>
            </a:r>
          </a:p>
          <a:p>
            <a:pPr marL="342900" indent="-342900" algn="just">
              <a:lnSpc>
                <a:spcPct val="107000"/>
              </a:lnSpc>
              <a:spcAft>
                <a:spcPts val="6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bg-BG" sz="1600" dirty="0">
                <a:cs typeface="Times New Roman" panose="02020603050405020304" pitchFamily="18" charset="0"/>
              </a:rPr>
              <a:t>Събиране и анализ на длъжностни характеристики за 45-те професии/длъжности;</a:t>
            </a:r>
          </a:p>
          <a:p>
            <a:pPr marL="342900" indent="-342900" algn="just">
              <a:lnSpc>
                <a:spcPct val="107000"/>
              </a:lnSpc>
              <a:spcAft>
                <a:spcPts val="6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bg-BG" sz="1600" dirty="0">
                <a:cs typeface="Times New Roman" panose="02020603050405020304" pitchFamily="18" charset="0"/>
              </a:rPr>
              <a:t>Разработване на 45 професионални профили – по един профил за всяка професия/длъжност;</a:t>
            </a:r>
          </a:p>
          <a:p>
            <a:pPr marL="342900" lvl="0" indent="-342900" algn="just">
              <a:lnSpc>
                <a:spcPct val="107000"/>
              </a:lnSpc>
              <a:spcAft>
                <a:spcPts val="6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bg-BG" sz="1600" dirty="0">
                <a:cs typeface="Times New Roman" panose="02020603050405020304" pitchFamily="18" charset="0"/>
              </a:rPr>
              <a:t>Утвърдена е 1 бр. валидационна процедура;</a:t>
            </a:r>
          </a:p>
          <a:p>
            <a:pPr marL="342900" lvl="0" indent="-342900" algn="just">
              <a:lnSpc>
                <a:spcPct val="107000"/>
              </a:lnSpc>
              <a:spcAft>
                <a:spcPts val="6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bg-BG" sz="1600" dirty="0">
                <a:cs typeface="Times New Roman" panose="02020603050405020304" pitchFamily="18" charset="0"/>
              </a:rPr>
              <a:t>Разработени 45 анкетни карти – отделна анкетна карта за тестването и валидирането на съдържанието на всеки един от разработените 45 професионални профили. Тестването е направено чрез анкетно проучване. При проучването са обхванати 360 бр. самостоятелно тествани лица;</a:t>
            </a:r>
          </a:p>
          <a:p>
            <a:pPr marL="342900" lvl="0" indent="-342900" algn="just">
              <a:lnSpc>
                <a:spcPct val="107000"/>
              </a:lnSpc>
              <a:spcAft>
                <a:spcPts val="6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bg-BG" sz="1600" dirty="0">
                <a:cs typeface="Times New Roman" panose="02020603050405020304" pitchFamily="18" charset="0"/>
              </a:rPr>
              <a:t>Резултатите от тестването са представени в аналитичен доклад;</a:t>
            </a:r>
          </a:p>
          <a:p>
            <a:pPr marL="342900" lvl="0" indent="-342900" algn="just">
              <a:lnSpc>
                <a:spcPct val="107000"/>
              </a:lnSpc>
              <a:spcAft>
                <a:spcPts val="6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bg-BG" sz="1600" dirty="0">
                <a:cs typeface="Times New Roman" panose="02020603050405020304" pitchFamily="18" charset="0"/>
              </a:rPr>
              <a:t>На тази основа са нанесени корекции в разработените 45 професионални профили;</a:t>
            </a:r>
          </a:p>
          <a:p>
            <a:pPr marL="342900" lvl="0" indent="-342900" algn="just">
              <a:lnSpc>
                <a:spcPct val="107000"/>
              </a:lnSpc>
              <a:spcAft>
                <a:spcPts val="6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bg-BG" sz="1600" dirty="0">
                <a:cs typeface="Times New Roman" panose="02020603050405020304" pitchFamily="18" charset="0"/>
              </a:rPr>
              <a:t>Накрая след финални консултации са одобрени финалните варианти на 45-те професионални профили.</a:t>
            </a:r>
            <a:endParaRPr lang="bg-BG"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D5357617-42D0-4BE0-AFA0-DF4641FB183D}"/>
              </a:ext>
            </a:extLst>
          </p:cNvPr>
          <p:cNvSpPr>
            <a:spLocks noGrp="1"/>
          </p:cNvSpPr>
          <p:nvPr>
            <p:ph type="sldNum" sz="quarter" idx="12"/>
          </p:nvPr>
        </p:nvSpPr>
        <p:spPr>
          <a:xfrm>
            <a:off x="278636" y="6495288"/>
            <a:ext cx="2743200" cy="365125"/>
          </a:xfrm>
        </p:spPr>
        <p:txBody>
          <a:bodyPr/>
          <a:lstStyle/>
          <a:p>
            <a:pPr algn="l"/>
            <a:fld id="{2853EFAC-7196-46AE-A59D-15D40822CCA1}" type="slidenum">
              <a:rPr lang="bg-BG" smtClean="0"/>
              <a:pPr algn="l"/>
              <a:t>10</a:t>
            </a:fld>
            <a:endParaRPr lang="bg-BG" dirty="0"/>
          </a:p>
        </p:txBody>
      </p:sp>
    </p:spTree>
    <p:extLst>
      <p:ext uri="{BB962C8B-B14F-4D97-AF65-F5344CB8AC3E}">
        <p14:creationId xmlns:p14="http://schemas.microsoft.com/office/powerpoint/2010/main" val="545923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rmAutofit/>
          </a:bodyPr>
          <a:lstStyle/>
          <a:p>
            <a:pPr algn="ctr"/>
            <a:r>
              <a:rPr lang="bg-BG" sz="2800" b="1" dirty="0">
                <a:solidFill>
                  <a:schemeClr val="accent1">
                    <a:lumMod val="50000"/>
                  </a:schemeClr>
                </a:solidFill>
                <a:latin typeface="Times New Roman" panose="02020603050405020304" pitchFamily="18" charset="0"/>
                <a:cs typeface="Times New Roman" panose="02020603050405020304" pitchFamily="18" charset="0"/>
              </a:rPr>
              <a:t>Локализиране на 45 ключови длъжности в 9 икономически сектора</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424539" y="6519446"/>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414605" y="1831363"/>
            <a:ext cx="11362790" cy="4442113"/>
          </a:xfrm>
          <a:prstGeom prst="rect">
            <a:avLst/>
          </a:prstGeom>
          <a:solidFill>
            <a:schemeClr val="accent6">
              <a:lumMod val="40000"/>
              <a:lumOff val="60000"/>
            </a:schemeClr>
          </a:solidFill>
        </p:spPr>
        <p:txBody>
          <a:bodyPr wrap="square" rtlCol="0">
            <a:spAutoFit/>
          </a:bodyPr>
          <a:lstStyle/>
          <a:p>
            <a:pPr algn="just"/>
            <a:r>
              <a:rPr lang="bg-BG" sz="2400" b="1" dirty="0">
                <a:latin typeface="Times New Roman" panose="02020603050405020304" pitchFamily="18" charset="0"/>
                <a:cs typeface="Times New Roman" panose="02020603050405020304" pitchFamily="18" charset="0"/>
              </a:rPr>
              <a:t>02   ГОРСКО СТОПАНСТВО                      </a:t>
            </a:r>
          </a:p>
          <a:p>
            <a:pPr algn="just"/>
            <a:endParaRPr lang="bg-BG" sz="2400" dirty="0">
              <a:latin typeface="Times New Roman" panose="02020603050405020304" pitchFamily="18" charset="0"/>
              <a:cs typeface="Times New Roman" panose="02020603050405020304" pitchFamily="18" charset="0"/>
            </a:endParaRPr>
          </a:p>
          <a:p>
            <a:pPr algn="just"/>
            <a:r>
              <a:rPr lang="bg-BG" sz="2400" dirty="0">
                <a:latin typeface="Times New Roman" panose="02020603050405020304" pitchFamily="18" charset="0"/>
                <a:cs typeface="Times New Roman" panose="02020603050405020304" pitchFamily="18" charset="0"/>
              </a:rPr>
              <a:t>02.10 Възпроизводство на гори                             </a:t>
            </a:r>
          </a:p>
          <a:p>
            <a:pPr algn="just"/>
            <a:r>
              <a:rPr lang="bg-BG" sz="2400" dirty="0">
                <a:latin typeface="Times New Roman" panose="02020603050405020304" pitchFamily="18" charset="0"/>
                <a:cs typeface="Times New Roman" panose="02020603050405020304" pitchFamily="18" charset="0"/>
              </a:rPr>
              <a:t>02.20 Дърводобив</a:t>
            </a:r>
          </a:p>
          <a:p>
            <a:pPr algn="just"/>
            <a:endParaRPr lang="bg-BG" sz="2400" dirty="0">
              <a:latin typeface="Times New Roman" panose="02020603050405020304" pitchFamily="18" charset="0"/>
              <a:cs typeface="Times New Roman" panose="02020603050405020304" pitchFamily="18" charset="0"/>
            </a:endParaRPr>
          </a:p>
          <a:p>
            <a:pPr algn="just"/>
            <a:r>
              <a:rPr lang="bg-BG" sz="2400" dirty="0">
                <a:latin typeface="Times New Roman" panose="02020603050405020304" pitchFamily="18" charset="0"/>
                <a:cs typeface="Times New Roman" panose="02020603050405020304" pitchFamily="18" charset="0"/>
              </a:rPr>
              <a:t>21326001	Лесоинженер</a:t>
            </a:r>
          </a:p>
          <a:p>
            <a:pPr algn="just"/>
            <a:r>
              <a:rPr lang="bg-BG" sz="2400" dirty="0">
                <a:latin typeface="Times New Roman" panose="02020603050405020304" pitchFamily="18" charset="0"/>
                <a:cs typeface="Times New Roman" panose="02020603050405020304" pitchFamily="18" charset="0"/>
              </a:rPr>
              <a:t>21326014	Лесничей</a:t>
            </a:r>
          </a:p>
          <a:p>
            <a:pPr algn="just"/>
            <a:r>
              <a:rPr lang="bg-BG" sz="2400" dirty="0">
                <a:latin typeface="Times New Roman" panose="02020603050405020304" pitchFamily="18" charset="0"/>
                <a:cs typeface="Times New Roman" panose="02020603050405020304" pitchFamily="18" charset="0"/>
              </a:rPr>
              <a:t>31433001	Техник, горско стопанство</a:t>
            </a:r>
          </a:p>
          <a:p>
            <a:pPr algn="just"/>
            <a:r>
              <a:rPr lang="bg-BG" sz="2400" dirty="0">
                <a:latin typeface="Times New Roman" panose="02020603050405020304" pitchFamily="18" charset="0"/>
                <a:cs typeface="Times New Roman" panose="02020603050405020304" pitchFamily="18" charset="0"/>
              </a:rPr>
              <a:t>31433003	Специалист лесовъдство</a:t>
            </a:r>
          </a:p>
          <a:p>
            <a:pPr algn="just"/>
            <a:r>
              <a:rPr lang="bg-BG" sz="2400" dirty="0">
                <a:latin typeface="Times New Roman" panose="02020603050405020304" pitchFamily="18" charset="0"/>
                <a:cs typeface="Times New Roman" panose="02020603050405020304" pitchFamily="18" charset="0"/>
              </a:rPr>
              <a:t>54143011	Горски стражар</a:t>
            </a:r>
          </a:p>
          <a:p>
            <a:pPr algn="just"/>
            <a:endParaRPr lang="bg-BG" sz="2133"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8908BBD6-D5AF-4337-AC20-DC1569EC0A91}"/>
              </a:ext>
            </a:extLst>
          </p:cNvPr>
          <p:cNvSpPr>
            <a:spLocks noGrp="1"/>
          </p:cNvSpPr>
          <p:nvPr>
            <p:ph type="sldNum" sz="quarter" idx="12"/>
          </p:nvPr>
        </p:nvSpPr>
        <p:spPr>
          <a:xfrm>
            <a:off x="414605" y="6336883"/>
            <a:ext cx="2743200" cy="365125"/>
          </a:xfrm>
        </p:spPr>
        <p:txBody>
          <a:bodyPr/>
          <a:lstStyle/>
          <a:p>
            <a:pPr algn="l"/>
            <a:fld id="{2853EFAC-7196-46AE-A59D-15D40822CCA1}" type="slidenum">
              <a:rPr lang="bg-BG" smtClean="0"/>
              <a:pPr algn="l"/>
              <a:t>11</a:t>
            </a:fld>
            <a:endParaRPr lang="bg-BG" dirty="0"/>
          </a:p>
        </p:txBody>
      </p:sp>
    </p:spTree>
    <p:extLst>
      <p:ext uri="{BB962C8B-B14F-4D97-AF65-F5344CB8AC3E}">
        <p14:creationId xmlns:p14="http://schemas.microsoft.com/office/powerpoint/2010/main" val="2736017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rmAutofit/>
          </a:bodyPr>
          <a:lstStyle/>
          <a:p>
            <a:pPr algn="ctr"/>
            <a:r>
              <a:rPr lang="bg-BG" sz="2800" b="1" dirty="0">
                <a:solidFill>
                  <a:schemeClr val="accent1">
                    <a:lumMod val="50000"/>
                  </a:schemeClr>
                </a:solidFill>
                <a:latin typeface="Times New Roman" panose="02020603050405020304" pitchFamily="18" charset="0"/>
                <a:cs typeface="Times New Roman" panose="02020603050405020304" pitchFamily="18" charset="0"/>
              </a:rPr>
              <a:t>Локализиране на 45 ключови длъжности в</a:t>
            </a:r>
            <a:br>
              <a:rPr lang="bg-BG" sz="2800" b="1" dirty="0">
                <a:solidFill>
                  <a:schemeClr val="accent1">
                    <a:lumMod val="50000"/>
                  </a:schemeClr>
                </a:solidFill>
                <a:latin typeface="Times New Roman" panose="02020603050405020304" pitchFamily="18" charset="0"/>
                <a:cs typeface="Times New Roman" panose="02020603050405020304" pitchFamily="18" charset="0"/>
              </a:rPr>
            </a:br>
            <a:r>
              <a:rPr lang="bg-BG" sz="2800" b="1" dirty="0">
                <a:solidFill>
                  <a:schemeClr val="accent1">
                    <a:lumMod val="50000"/>
                  </a:schemeClr>
                </a:solidFill>
                <a:latin typeface="Times New Roman" panose="02020603050405020304" pitchFamily="18" charset="0"/>
                <a:cs typeface="Times New Roman" panose="02020603050405020304" pitchFamily="18" charset="0"/>
              </a:rPr>
              <a:t>9 икономически сектора</a:t>
            </a:r>
            <a:endParaRPr lang="bg-BG" sz="2800" b="1" dirty="0">
              <a:solidFill>
                <a:schemeClr val="bg2">
                  <a:lumMod val="60000"/>
                  <a:lumOff val="40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424539" y="6519446"/>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95014" y="1811829"/>
            <a:ext cx="11362790" cy="4072782"/>
          </a:xfrm>
          <a:prstGeom prst="rect">
            <a:avLst/>
          </a:prstGeom>
          <a:solidFill>
            <a:schemeClr val="accent4">
              <a:lumMod val="75000"/>
            </a:schemeClr>
          </a:solidFill>
        </p:spPr>
        <p:txBody>
          <a:bodyPr wrap="square" rtlCol="0">
            <a:spAutoFit/>
          </a:bodyPr>
          <a:lstStyle/>
          <a:p>
            <a:pPr marL="71120" indent="-450215">
              <a:tabLst>
                <a:tab pos="520700" algn="l"/>
              </a:tabLst>
            </a:pPr>
            <a:r>
              <a:rPr lang="bg-BG" sz="1800" b="1" kern="0" dirty="0">
                <a:effectLst/>
                <a:latin typeface="Arial" panose="020B0604020202020204" pitchFamily="34" charset="0"/>
                <a:ea typeface="Arial" panose="020B0604020202020204" pitchFamily="34" charset="0"/>
              </a:rPr>
              <a:t>05	</a:t>
            </a:r>
            <a:r>
              <a:rPr lang="bg-BG" sz="2400" b="1" kern="0" dirty="0">
                <a:effectLst/>
                <a:latin typeface="Arial" panose="020B0604020202020204" pitchFamily="34" charset="0"/>
                <a:ea typeface="Arial" panose="020B0604020202020204" pitchFamily="34" charset="0"/>
              </a:rPr>
              <a:t>ДОБИВ НА</a:t>
            </a:r>
            <a:r>
              <a:rPr lang="bg-BG" sz="2400" b="1" kern="0" spc="-30" dirty="0">
                <a:effectLst/>
                <a:latin typeface="Arial" panose="020B0604020202020204" pitchFamily="34" charset="0"/>
                <a:ea typeface="Arial" panose="020B0604020202020204" pitchFamily="34" charset="0"/>
              </a:rPr>
              <a:t> </a:t>
            </a:r>
            <a:r>
              <a:rPr lang="bg-BG" sz="2400" b="1" kern="0" spc="-15" dirty="0">
                <a:effectLst/>
                <a:latin typeface="Arial" panose="020B0604020202020204" pitchFamily="34" charset="0"/>
                <a:ea typeface="Arial" panose="020B0604020202020204" pitchFamily="34" charset="0"/>
              </a:rPr>
              <a:t>ВЪГЛИЩА</a:t>
            </a:r>
            <a:endParaRPr lang="bg-BG" sz="2400" b="1" kern="0" dirty="0">
              <a:effectLst/>
              <a:latin typeface="Arial" panose="020B0604020202020204" pitchFamily="34" charset="0"/>
              <a:ea typeface="Arial" panose="020B0604020202020204" pitchFamily="34" charset="0"/>
            </a:endParaRPr>
          </a:p>
          <a:p>
            <a:r>
              <a:rPr lang="bg-BG" sz="2400" b="1" dirty="0">
                <a:effectLst/>
                <a:latin typeface="Arial" panose="020B0604020202020204" pitchFamily="34" charset="0"/>
                <a:ea typeface="Arial" panose="020B0604020202020204" pitchFamily="34" charset="0"/>
              </a:rPr>
              <a:t> </a:t>
            </a:r>
            <a:endParaRPr lang="bg-BG" sz="2400" dirty="0">
              <a:effectLst/>
              <a:latin typeface="Arial" panose="020B0604020202020204" pitchFamily="34" charset="0"/>
              <a:ea typeface="Arial" panose="020B0604020202020204" pitchFamily="34" charset="0"/>
            </a:endParaRPr>
          </a:p>
          <a:p>
            <a:pPr marL="71120"/>
            <a:r>
              <a:rPr lang="bg-BG" sz="2400" dirty="0">
                <a:effectLst/>
                <a:latin typeface="Arial" panose="020B0604020202020204" pitchFamily="34" charset="0"/>
                <a:ea typeface="Arial" panose="020B0604020202020204" pitchFamily="34" charset="0"/>
              </a:rPr>
              <a:t>05.20 Добив на кафяви и лигнитни въглища</a:t>
            </a:r>
          </a:p>
          <a:p>
            <a:r>
              <a:rPr lang="bg-BG" sz="2400" dirty="0">
                <a:effectLst/>
                <a:latin typeface="Arial" panose="020B0604020202020204" pitchFamily="34" charset="0"/>
                <a:ea typeface="Arial" panose="020B0604020202020204" pitchFamily="34" charset="0"/>
              </a:rPr>
              <a:t> </a:t>
            </a:r>
          </a:p>
          <a:p>
            <a:pPr marL="520700" marR="2518410">
              <a:spcAft>
                <a:spcPts val="0"/>
              </a:spcAft>
              <a:tabLst>
                <a:tab pos="1421765" algn="l"/>
                <a:tab pos="1872615" algn="l"/>
              </a:tabLst>
            </a:pPr>
            <a:r>
              <a:rPr lang="bg-BG" sz="2400" spc="-15" dirty="0">
                <a:effectLst/>
                <a:latin typeface="Arial" panose="020B0604020202020204" pitchFamily="34" charset="0"/>
                <a:ea typeface="Arial" panose="020B0604020202020204" pitchFamily="34" charset="0"/>
              </a:rPr>
              <a:t>31194071	           </a:t>
            </a:r>
            <a:r>
              <a:rPr lang="bg-BG" sz="2400" dirty="0">
                <a:effectLst/>
                <a:latin typeface="Arial" panose="020B0604020202020204" pitchFamily="34" charset="0"/>
                <a:ea typeface="Arial" panose="020B0604020202020204" pitchFamily="34" charset="0"/>
              </a:rPr>
              <a:t>Инспектор технически надзор </a:t>
            </a:r>
          </a:p>
          <a:p>
            <a:pPr marL="520700" marR="2518410">
              <a:spcAft>
                <a:spcPts val="0"/>
              </a:spcAft>
              <a:tabLst>
                <a:tab pos="1421765" algn="l"/>
                <a:tab pos="1872615" algn="l"/>
              </a:tabLst>
            </a:pPr>
            <a:r>
              <a:rPr lang="bg-BG" sz="2400" dirty="0">
                <a:effectLst/>
                <a:latin typeface="Arial" panose="020B0604020202020204" pitchFamily="34" charset="0"/>
                <a:ea typeface="Arial" panose="020B0604020202020204" pitchFamily="34" charset="0"/>
              </a:rPr>
              <a:t>21516012	Инженер енергиен диспечер </a:t>
            </a:r>
          </a:p>
          <a:p>
            <a:pPr marL="520700" marR="2518410">
              <a:spcAft>
                <a:spcPts val="0"/>
              </a:spcAft>
              <a:tabLst>
                <a:tab pos="1421765" algn="l"/>
                <a:tab pos="1872615" algn="l"/>
              </a:tabLst>
            </a:pPr>
            <a:r>
              <a:rPr lang="bg-BG" sz="2400" dirty="0">
                <a:effectLst/>
                <a:latin typeface="Arial" panose="020B0604020202020204" pitchFamily="34" charset="0"/>
                <a:ea typeface="Arial" panose="020B0604020202020204" pitchFamily="34" charset="0"/>
              </a:rPr>
              <a:t>21466002	Инженер, маркшайдер </a:t>
            </a:r>
          </a:p>
          <a:p>
            <a:pPr marL="520700" marR="2518410">
              <a:spcAft>
                <a:spcPts val="0"/>
              </a:spcAft>
              <a:tabLst>
                <a:tab pos="1421765" algn="l"/>
                <a:tab pos="1872615" algn="l"/>
              </a:tabLst>
            </a:pPr>
            <a:r>
              <a:rPr lang="bg-BG" sz="2400" spc="-10" dirty="0">
                <a:effectLst/>
                <a:latin typeface="Arial" panose="020B0604020202020204" pitchFamily="34" charset="0"/>
                <a:ea typeface="Arial" panose="020B0604020202020204" pitchFamily="34" charset="0"/>
              </a:rPr>
              <a:t>351130040000	</a:t>
            </a:r>
            <a:r>
              <a:rPr lang="bg-BG" sz="2400" dirty="0">
                <a:effectLst/>
                <a:latin typeface="Arial" panose="020B0604020202020204" pitchFamily="34" charset="0"/>
                <a:ea typeface="Arial" panose="020B0604020202020204" pitchFamily="34" charset="0"/>
              </a:rPr>
              <a:t>Оператор мониторинг</a:t>
            </a:r>
            <a:r>
              <a:rPr lang="bg-BG" sz="2400" spc="-115" dirty="0">
                <a:effectLst/>
                <a:latin typeface="Arial" panose="020B0604020202020204" pitchFamily="34" charset="0"/>
                <a:ea typeface="Arial" panose="020B0604020202020204" pitchFamily="34" charset="0"/>
              </a:rPr>
              <a:t> </a:t>
            </a:r>
            <a:r>
              <a:rPr lang="bg-BG" sz="2400" dirty="0">
                <a:effectLst/>
                <a:latin typeface="Arial" panose="020B0604020202020204" pitchFamily="34" charset="0"/>
                <a:ea typeface="Arial" panose="020B0604020202020204" pitchFamily="34" charset="0"/>
              </a:rPr>
              <a:t>център</a:t>
            </a:r>
          </a:p>
          <a:p>
            <a:pPr marL="520700">
              <a:tabLst>
                <a:tab pos="1872615" algn="l"/>
              </a:tabLst>
            </a:pPr>
            <a:r>
              <a:rPr lang="bg-BG" sz="2400" spc="-20" dirty="0">
                <a:effectLst/>
                <a:latin typeface="Arial" panose="020B0604020202020204" pitchFamily="34" charset="0"/>
                <a:ea typeface="Arial" panose="020B0604020202020204" pitchFamily="34" charset="0"/>
              </a:rPr>
              <a:t>811120180000	</a:t>
            </a:r>
            <a:r>
              <a:rPr lang="bg-BG" sz="2400" dirty="0">
                <a:effectLst/>
                <a:latin typeface="Arial" panose="020B0604020202020204" pitchFamily="34" charset="0"/>
                <a:ea typeface="Arial" panose="020B0604020202020204" pitchFamily="34" charset="0"/>
              </a:rPr>
              <a:t>Оператор </a:t>
            </a:r>
            <a:r>
              <a:rPr lang="bg-BG" sz="2400" spc="-15" dirty="0">
                <a:effectLst/>
                <a:latin typeface="Arial" panose="020B0604020202020204" pitchFamily="34" charset="0"/>
                <a:ea typeface="Arial" panose="020B0604020202020204" pitchFamily="34" charset="0"/>
              </a:rPr>
              <a:t>пулт </a:t>
            </a:r>
            <a:r>
              <a:rPr lang="bg-BG" sz="2400" dirty="0">
                <a:effectLst/>
                <a:latin typeface="Arial" panose="020B0604020202020204" pitchFamily="34" charset="0"/>
                <a:ea typeface="Arial" panose="020B0604020202020204" pitchFamily="34" charset="0"/>
              </a:rPr>
              <a:t>за управление и</a:t>
            </a:r>
            <a:r>
              <a:rPr lang="bg-BG" sz="2400" spc="10" dirty="0">
                <a:effectLst/>
                <a:latin typeface="Arial" panose="020B0604020202020204" pitchFamily="34" charset="0"/>
                <a:ea typeface="Arial" panose="020B0604020202020204" pitchFamily="34" charset="0"/>
              </a:rPr>
              <a:t> </a:t>
            </a:r>
            <a:r>
              <a:rPr lang="bg-BG" sz="2400" dirty="0">
                <a:effectLst/>
                <a:latin typeface="Arial" panose="020B0604020202020204" pitchFamily="34" charset="0"/>
                <a:ea typeface="Arial" panose="020B0604020202020204" pitchFamily="34" charset="0"/>
              </a:rPr>
              <a:t>свръзка</a:t>
            </a:r>
          </a:p>
          <a:p>
            <a:pPr algn="just"/>
            <a:endParaRPr lang="bg-BG" sz="2133"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0C423CE7-ECBC-4BF4-B2FB-74A195F80623}"/>
              </a:ext>
            </a:extLst>
          </p:cNvPr>
          <p:cNvSpPr>
            <a:spLocks noGrp="1"/>
          </p:cNvSpPr>
          <p:nvPr>
            <p:ph type="sldNum" sz="quarter" idx="12"/>
          </p:nvPr>
        </p:nvSpPr>
        <p:spPr>
          <a:xfrm>
            <a:off x="395014" y="6378536"/>
            <a:ext cx="2743200" cy="365125"/>
          </a:xfrm>
        </p:spPr>
        <p:txBody>
          <a:bodyPr/>
          <a:lstStyle/>
          <a:p>
            <a:pPr algn="l"/>
            <a:fld id="{2853EFAC-7196-46AE-A59D-15D40822CCA1}" type="slidenum">
              <a:rPr lang="bg-BG" smtClean="0"/>
              <a:pPr algn="l"/>
              <a:t>12</a:t>
            </a:fld>
            <a:endParaRPr lang="bg-BG" dirty="0"/>
          </a:p>
        </p:txBody>
      </p:sp>
    </p:spTree>
    <p:extLst>
      <p:ext uri="{BB962C8B-B14F-4D97-AF65-F5344CB8AC3E}">
        <p14:creationId xmlns:p14="http://schemas.microsoft.com/office/powerpoint/2010/main" val="2087422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rmAutofit/>
          </a:bodyPr>
          <a:lstStyle/>
          <a:p>
            <a:pPr algn="ctr"/>
            <a:r>
              <a:rPr lang="bg-BG" sz="2800" b="1" dirty="0">
                <a:solidFill>
                  <a:schemeClr val="accent1">
                    <a:lumMod val="50000"/>
                  </a:schemeClr>
                </a:solidFill>
                <a:latin typeface="Times New Roman" panose="02020603050405020304" pitchFamily="18" charset="0"/>
                <a:cs typeface="Times New Roman" panose="02020603050405020304" pitchFamily="18" charset="0"/>
              </a:rPr>
              <a:t>Локализиране на 45 ключови длъжности в</a:t>
            </a:r>
            <a:br>
              <a:rPr lang="bg-BG" sz="2800" b="1" dirty="0">
                <a:solidFill>
                  <a:schemeClr val="accent1">
                    <a:lumMod val="50000"/>
                  </a:schemeClr>
                </a:solidFill>
                <a:latin typeface="Times New Roman" panose="02020603050405020304" pitchFamily="18" charset="0"/>
                <a:cs typeface="Times New Roman" panose="02020603050405020304" pitchFamily="18" charset="0"/>
              </a:rPr>
            </a:br>
            <a:r>
              <a:rPr lang="bg-BG" sz="2800" b="1" dirty="0">
                <a:solidFill>
                  <a:schemeClr val="accent1">
                    <a:lumMod val="50000"/>
                  </a:schemeClr>
                </a:solidFill>
                <a:latin typeface="Times New Roman" panose="02020603050405020304" pitchFamily="18" charset="0"/>
                <a:cs typeface="Times New Roman" panose="02020603050405020304" pitchFamily="18" charset="0"/>
              </a:rPr>
              <a:t>9 икономически сектора</a:t>
            </a:r>
            <a:endParaRPr lang="bg-BG" sz="2800" b="1" dirty="0">
              <a:solidFill>
                <a:schemeClr val="bg2">
                  <a:lumMod val="60000"/>
                  <a:lumOff val="40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424539" y="6519446"/>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95014" y="1811829"/>
            <a:ext cx="11362790" cy="4442113"/>
          </a:xfrm>
          <a:prstGeom prst="rect">
            <a:avLst/>
          </a:prstGeom>
          <a:solidFill>
            <a:schemeClr val="accent4">
              <a:lumMod val="40000"/>
              <a:lumOff val="60000"/>
            </a:schemeClr>
          </a:solidFill>
        </p:spPr>
        <p:txBody>
          <a:bodyPr wrap="square" rtlCol="0">
            <a:spAutoFit/>
          </a:bodyPr>
          <a:lstStyle/>
          <a:p>
            <a:pPr algn="just"/>
            <a:r>
              <a:rPr lang="bg-BG" sz="2400" b="1" dirty="0">
                <a:latin typeface="Times New Roman" panose="02020603050405020304" pitchFamily="18" charset="0"/>
                <a:cs typeface="Times New Roman" panose="02020603050405020304" pitchFamily="18" charset="0"/>
              </a:rPr>
              <a:t>22	ПРОИЗВОДСТВО НА ИЗДЕЛИЯ ОТ КАУЧУК И ПЛАСТМАСА</a:t>
            </a:r>
          </a:p>
          <a:p>
            <a:pPr algn="just"/>
            <a:endParaRPr lang="bg-BG" sz="2400" b="1" dirty="0">
              <a:latin typeface="Times New Roman" panose="02020603050405020304" pitchFamily="18" charset="0"/>
              <a:cs typeface="Times New Roman" panose="02020603050405020304" pitchFamily="18" charset="0"/>
            </a:endParaRPr>
          </a:p>
          <a:p>
            <a:pPr algn="just"/>
            <a:r>
              <a:rPr lang="bg-BG" sz="2400" dirty="0">
                <a:latin typeface="Times New Roman" panose="02020603050405020304" pitchFamily="18" charset="0"/>
                <a:cs typeface="Times New Roman" panose="02020603050405020304" pitchFamily="18" charset="0"/>
              </a:rPr>
              <a:t>22.19 Производство на други изделия от каучук</a:t>
            </a:r>
          </a:p>
          <a:p>
            <a:pPr algn="just"/>
            <a:r>
              <a:rPr lang="bg-BG" sz="2400" dirty="0">
                <a:latin typeface="Times New Roman" panose="02020603050405020304" pitchFamily="18" charset="0"/>
                <a:cs typeface="Times New Roman" panose="02020603050405020304" pitchFamily="18" charset="0"/>
              </a:rPr>
              <a:t>22.29 Производство на други изделия от пластмаси</a:t>
            </a:r>
          </a:p>
          <a:p>
            <a:pPr algn="just"/>
            <a:endParaRPr lang="bg-BG" sz="2400" dirty="0">
              <a:latin typeface="Times New Roman" panose="02020603050405020304" pitchFamily="18" charset="0"/>
              <a:cs typeface="Times New Roman" panose="02020603050405020304" pitchFamily="18" charset="0"/>
            </a:endParaRPr>
          </a:p>
          <a:p>
            <a:pPr algn="just"/>
            <a:r>
              <a:rPr lang="bg-BG" sz="2400" dirty="0">
                <a:latin typeface="Times New Roman" panose="02020603050405020304" pitchFamily="18" charset="0"/>
                <a:cs typeface="Times New Roman" panose="02020603050405020304" pitchFamily="18" charset="0"/>
              </a:rPr>
              <a:t>21456009	Инженер, технология на каучука и каучуковите изделия</a:t>
            </a:r>
          </a:p>
          <a:p>
            <a:pPr algn="just"/>
            <a:r>
              <a:rPr lang="bg-BG" sz="2400" dirty="0">
                <a:latin typeface="Times New Roman" panose="02020603050405020304" pitchFamily="18" charset="0"/>
                <a:cs typeface="Times New Roman" panose="02020603050405020304" pitchFamily="18" charset="0"/>
              </a:rPr>
              <a:t>31163014	Технолог, технология на каучука</a:t>
            </a:r>
          </a:p>
          <a:p>
            <a:pPr algn="just"/>
            <a:r>
              <a:rPr lang="bg-BG" sz="2400" dirty="0">
                <a:latin typeface="Times New Roman" panose="02020603050405020304" pitchFamily="18" charset="0"/>
                <a:cs typeface="Times New Roman" panose="02020603050405020304" pitchFamily="18" charset="0"/>
              </a:rPr>
              <a:t>72233013	Настройчик на шприцмашини и сродни на тях</a:t>
            </a:r>
          </a:p>
          <a:p>
            <a:pPr algn="just"/>
            <a:r>
              <a:rPr lang="bg-BG" sz="2400" dirty="0">
                <a:latin typeface="Times New Roman" panose="02020603050405020304" pitchFamily="18" charset="0"/>
                <a:cs typeface="Times New Roman" panose="02020603050405020304" pitchFamily="18" charset="0"/>
              </a:rPr>
              <a:t>81412006	Машинен оператор, вулканизиране на каучукови изделия</a:t>
            </a:r>
          </a:p>
          <a:p>
            <a:pPr algn="just"/>
            <a:r>
              <a:rPr lang="bg-BG" sz="2400" dirty="0">
                <a:latin typeface="Times New Roman" panose="02020603050405020304" pitchFamily="18" charset="0"/>
                <a:cs typeface="Times New Roman" panose="02020603050405020304" pitchFamily="18" charset="0"/>
              </a:rPr>
              <a:t>81412011	Машинен оператор, производство на каучукови изделия</a:t>
            </a:r>
          </a:p>
          <a:p>
            <a:pPr algn="just"/>
            <a:endParaRPr lang="bg-BG" sz="2133"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57DFB4DA-AB7B-4C03-88D5-CE1691A42343}"/>
              </a:ext>
            </a:extLst>
          </p:cNvPr>
          <p:cNvSpPr>
            <a:spLocks noGrp="1"/>
          </p:cNvSpPr>
          <p:nvPr>
            <p:ph type="sldNum" sz="quarter" idx="12"/>
          </p:nvPr>
        </p:nvSpPr>
        <p:spPr>
          <a:xfrm>
            <a:off x="395014" y="6363479"/>
            <a:ext cx="2743200" cy="365125"/>
          </a:xfrm>
        </p:spPr>
        <p:txBody>
          <a:bodyPr/>
          <a:lstStyle/>
          <a:p>
            <a:pPr algn="l"/>
            <a:fld id="{2853EFAC-7196-46AE-A59D-15D40822CCA1}" type="slidenum">
              <a:rPr lang="bg-BG" smtClean="0"/>
              <a:pPr algn="l"/>
              <a:t>13</a:t>
            </a:fld>
            <a:endParaRPr lang="bg-BG" dirty="0"/>
          </a:p>
        </p:txBody>
      </p:sp>
    </p:spTree>
    <p:extLst>
      <p:ext uri="{BB962C8B-B14F-4D97-AF65-F5344CB8AC3E}">
        <p14:creationId xmlns:p14="http://schemas.microsoft.com/office/powerpoint/2010/main" val="152986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rmAutofit/>
          </a:bodyPr>
          <a:lstStyle/>
          <a:p>
            <a:pPr algn="ctr"/>
            <a:r>
              <a:rPr lang="bg-BG" sz="2800" b="1" dirty="0">
                <a:solidFill>
                  <a:schemeClr val="accent1">
                    <a:lumMod val="50000"/>
                  </a:schemeClr>
                </a:solidFill>
                <a:latin typeface="Times New Roman" panose="02020603050405020304" pitchFamily="18" charset="0"/>
                <a:cs typeface="Times New Roman" panose="02020603050405020304" pitchFamily="18" charset="0"/>
              </a:rPr>
              <a:t>Локализиране на 45 ключови длъжности в</a:t>
            </a:r>
            <a:br>
              <a:rPr lang="bg-BG" sz="2800" b="1" dirty="0">
                <a:solidFill>
                  <a:schemeClr val="accent1">
                    <a:lumMod val="50000"/>
                  </a:schemeClr>
                </a:solidFill>
                <a:latin typeface="Times New Roman" panose="02020603050405020304" pitchFamily="18" charset="0"/>
                <a:cs typeface="Times New Roman" panose="02020603050405020304" pitchFamily="18" charset="0"/>
              </a:rPr>
            </a:br>
            <a:r>
              <a:rPr lang="bg-BG" sz="2800" b="1" dirty="0">
                <a:solidFill>
                  <a:schemeClr val="accent1">
                    <a:lumMod val="50000"/>
                  </a:schemeClr>
                </a:solidFill>
                <a:latin typeface="Times New Roman" panose="02020603050405020304" pitchFamily="18" charset="0"/>
                <a:cs typeface="Times New Roman" panose="02020603050405020304" pitchFamily="18" charset="0"/>
              </a:rPr>
              <a:t>9 икономически сектора</a:t>
            </a:r>
            <a:endParaRPr lang="bg-BG" sz="2800" b="1" dirty="0">
              <a:solidFill>
                <a:schemeClr val="bg2">
                  <a:lumMod val="60000"/>
                  <a:lumOff val="40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8755401" y="6488668"/>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139279" y="1811829"/>
            <a:ext cx="11861315" cy="4524315"/>
          </a:xfrm>
          <a:prstGeom prst="rect">
            <a:avLst/>
          </a:prstGeom>
          <a:solidFill>
            <a:schemeClr val="bg2">
              <a:lumMod val="90000"/>
            </a:schemeClr>
          </a:solidFill>
        </p:spPr>
        <p:txBody>
          <a:bodyPr wrap="square" rtlCol="0">
            <a:spAutoFit/>
          </a:bodyPr>
          <a:lstStyle/>
          <a:p>
            <a:pPr algn="just"/>
            <a:r>
              <a:rPr lang="ru-RU" sz="2400" b="1" dirty="0">
                <a:latin typeface="Times New Roman" panose="02020603050405020304" pitchFamily="18" charset="0"/>
                <a:cs typeface="Times New Roman" panose="02020603050405020304" pitchFamily="18" charset="0"/>
              </a:rPr>
              <a:t>23	ПРОИЗВОДСТВО ОТ ДРУГИ НЕМЕТАЛНИ МИНЕРАЛНИ СУРОВИНИ</a:t>
            </a:r>
          </a:p>
          <a:p>
            <a:pPr algn="just"/>
            <a:r>
              <a:rPr lang="bg-BG" sz="2200" noProof="1">
                <a:latin typeface="Times New Roman" panose="02020603050405020304" pitchFamily="18" charset="0"/>
                <a:cs typeface="Times New Roman" panose="02020603050405020304" pitchFamily="18" charset="0"/>
              </a:rPr>
              <a:t>23.51	</a:t>
            </a:r>
            <a:r>
              <a:rPr lang="bg-BG" sz="2400" noProof="1">
                <a:latin typeface="Times New Roman" panose="02020603050405020304" pitchFamily="18" charset="0"/>
                <a:cs typeface="Times New Roman" panose="02020603050405020304" pitchFamily="18" charset="0"/>
              </a:rPr>
              <a:t>Производство на цимент</a:t>
            </a:r>
          </a:p>
          <a:p>
            <a:pPr algn="just"/>
            <a:r>
              <a:rPr lang="bg-BG" sz="2400" noProof="1">
                <a:latin typeface="Times New Roman" panose="02020603050405020304" pitchFamily="18" charset="0"/>
                <a:cs typeface="Times New Roman" panose="02020603050405020304" pitchFamily="18" charset="0"/>
              </a:rPr>
              <a:t>23.52	Производство на вар и гипс</a:t>
            </a:r>
          </a:p>
          <a:p>
            <a:pPr algn="just"/>
            <a:r>
              <a:rPr lang="bg-BG" sz="2400" noProof="1">
                <a:latin typeface="Times New Roman" panose="02020603050405020304" pitchFamily="18" charset="0"/>
                <a:cs typeface="Times New Roman" panose="02020603050405020304" pitchFamily="18" charset="0"/>
              </a:rPr>
              <a:t>23.63   Производство на готови бетонови смеси</a:t>
            </a:r>
          </a:p>
          <a:p>
            <a:pPr algn="just"/>
            <a:endParaRPr lang="bg-BG" sz="2400" noProof="1">
              <a:latin typeface="Times New Roman" panose="02020603050405020304" pitchFamily="18" charset="0"/>
              <a:cs typeface="Times New Roman" panose="02020603050405020304" pitchFamily="18" charset="0"/>
            </a:endParaRPr>
          </a:p>
          <a:p>
            <a:pPr algn="just"/>
            <a:r>
              <a:rPr lang="bg-BG" sz="2400" noProof="1">
                <a:latin typeface="Times New Roman" panose="02020603050405020304" pitchFamily="18" charset="0"/>
                <a:cs typeface="Times New Roman" panose="02020603050405020304" pitchFamily="18" charset="0"/>
              </a:rPr>
              <a:t> 73152018	Настройчик, формоващи апарати</a:t>
            </a:r>
          </a:p>
          <a:p>
            <a:pPr algn="just"/>
            <a:r>
              <a:rPr lang="bg-BG" sz="2400" noProof="1">
                <a:latin typeface="Times New Roman" panose="02020603050405020304" pitchFamily="18" charset="0"/>
                <a:cs typeface="Times New Roman" panose="02020603050405020304" pitchFamily="18" charset="0"/>
              </a:rPr>
              <a:t>81142007	Машинен оператор, изделия от бетон</a:t>
            </a:r>
          </a:p>
          <a:p>
            <a:pPr algn="just"/>
            <a:r>
              <a:rPr lang="bg-BG" sz="2400" noProof="1">
                <a:latin typeface="Times New Roman" panose="02020603050405020304" pitchFamily="18" charset="0"/>
                <a:cs typeface="Times New Roman" panose="02020603050405020304" pitchFamily="18" charset="0"/>
              </a:rPr>
              <a:t>81142013	Машинен оператор, циментови продукти</a:t>
            </a:r>
          </a:p>
          <a:p>
            <a:pPr algn="just"/>
            <a:r>
              <a:rPr lang="bg-BG" sz="2400" noProof="1">
                <a:latin typeface="Times New Roman" panose="02020603050405020304" pitchFamily="18" charset="0"/>
                <a:cs typeface="Times New Roman" panose="02020603050405020304" pitchFamily="18" charset="0"/>
              </a:rPr>
              <a:t>81142016	Оператор, инсталация за размесване на бетон</a:t>
            </a:r>
          </a:p>
          <a:p>
            <a:pPr algn="just"/>
            <a:r>
              <a:rPr lang="bg-BG" sz="2400" noProof="1">
                <a:latin typeface="Times New Roman" panose="02020603050405020304" pitchFamily="18" charset="0"/>
                <a:cs typeface="Times New Roman" panose="02020603050405020304" pitchFamily="18" charset="0"/>
              </a:rPr>
              <a:t>81142020	Оператор, производство на цимент</a:t>
            </a:r>
          </a:p>
          <a:p>
            <a:pPr algn="just"/>
            <a:endParaRPr lang="bg-BG" sz="2400"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400"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78B057A5-D477-4D0E-9072-C7FEDEABB8E5}"/>
              </a:ext>
            </a:extLst>
          </p:cNvPr>
          <p:cNvSpPr>
            <a:spLocks noGrp="1"/>
          </p:cNvSpPr>
          <p:nvPr>
            <p:ph type="sldNum" sz="quarter" idx="12"/>
          </p:nvPr>
        </p:nvSpPr>
        <p:spPr>
          <a:xfrm>
            <a:off x="139279" y="6462097"/>
            <a:ext cx="2743200" cy="365125"/>
          </a:xfrm>
        </p:spPr>
        <p:txBody>
          <a:bodyPr/>
          <a:lstStyle/>
          <a:p>
            <a:pPr algn="l"/>
            <a:fld id="{2853EFAC-7196-46AE-A59D-15D40822CCA1}" type="slidenum">
              <a:rPr lang="bg-BG" smtClean="0"/>
              <a:pPr algn="l"/>
              <a:t>14</a:t>
            </a:fld>
            <a:endParaRPr lang="bg-BG" dirty="0"/>
          </a:p>
        </p:txBody>
      </p:sp>
    </p:spTree>
    <p:extLst>
      <p:ext uri="{BB962C8B-B14F-4D97-AF65-F5344CB8AC3E}">
        <p14:creationId xmlns:p14="http://schemas.microsoft.com/office/powerpoint/2010/main" val="3088415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460352"/>
          </a:xfrm>
        </p:spPr>
        <p:txBody>
          <a:bodyPr>
            <a:normAutofit/>
          </a:bodyPr>
          <a:lstStyle/>
          <a:p>
            <a:pPr algn="ctr"/>
            <a:r>
              <a:rPr lang="bg-BG" sz="2800" b="1" dirty="0">
                <a:solidFill>
                  <a:schemeClr val="accent1">
                    <a:lumMod val="50000"/>
                  </a:schemeClr>
                </a:solidFill>
                <a:latin typeface="Times New Roman" panose="02020603050405020304" pitchFamily="18" charset="0"/>
                <a:cs typeface="Times New Roman" panose="02020603050405020304" pitchFamily="18" charset="0"/>
              </a:rPr>
              <a:t>Локализиране на 45 ключови длъжности в	 9 икономически сектора</a:t>
            </a:r>
            <a:endParaRPr lang="bg-BG" sz="2800" b="1" dirty="0">
              <a:solidFill>
                <a:schemeClr val="bg2">
                  <a:lumMod val="60000"/>
                  <a:lumOff val="40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8755401" y="6488668"/>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95014" y="1811829"/>
            <a:ext cx="11362790" cy="4687565"/>
          </a:xfrm>
          <a:prstGeom prst="rect">
            <a:avLst/>
          </a:prstGeom>
          <a:solidFill>
            <a:schemeClr val="accent2">
              <a:lumMod val="20000"/>
              <a:lumOff val="80000"/>
            </a:schemeClr>
          </a:solidFill>
        </p:spPr>
        <p:txBody>
          <a:bodyPr wrap="square" rtlCol="0">
            <a:spAutoFit/>
          </a:bodyPr>
          <a:lstStyle/>
          <a:p>
            <a:pPr algn="just"/>
            <a:r>
              <a:rPr lang="ru-RU" sz="2133" b="1" dirty="0">
                <a:latin typeface="Times New Roman" panose="02020603050405020304" pitchFamily="18" charset="0"/>
                <a:cs typeface="Times New Roman" panose="02020603050405020304" pitchFamily="18" charset="0"/>
              </a:rPr>
              <a:t>38	СЪБИРАНЕ И ОБЕЗВРЕЖДАНЕ НА ОТПАДЪЦИ, РЕЦИКЛИРАНЕ НА МАТЕРИАЛИ</a:t>
            </a:r>
          </a:p>
          <a:p>
            <a:pPr algn="just"/>
            <a:endParaRPr lang="ru-RU" sz="2133" dirty="0">
              <a:latin typeface="Times New Roman" panose="02020603050405020304" pitchFamily="18" charset="0"/>
              <a:cs typeface="Times New Roman" panose="02020603050405020304" pitchFamily="18" charset="0"/>
            </a:endParaRPr>
          </a:p>
          <a:p>
            <a:pPr algn="just"/>
            <a:r>
              <a:rPr lang="bg-BG" sz="2133" dirty="0">
                <a:latin typeface="Times New Roman" panose="02020603050405020304" pitchFamily="18" charset="0"/>
                <a:cs typeface="Times New Roman" panose="02020603050405020304" pitchFamily="18" charset="0"/>
              </a:rPr>
              <a:t>38.11     Събиране на неопасни отпадъци</a:t>
            </a:r>
          </a:p>
          <a:p>
            <a:pPr algn="just"/>
            <a:r>
              <a:rPr lang="bg-BG" sz="2133" dirty="0">
                <a:latin typeface="Times New Roman" panose="02020603050405020304" pitchFamily="18" charset="0"/>
                <a:cs typeface="Times New Roman" panose="02020603050405020304" pitchFamily="18" charset="0"/>
              </a:rPr>
              <a:t>38.21	Обработване и обезвреждане на неопасни отпадъци</a:t>
            </a:r>
          </a:p>
          <a:p>
            <a:pPr algn="just"/>
            <a:r>
              <a:rPr lang="bg-BG" sz="2133" dirty="0">
                <a:latin typeface="Times New Roman" panose="02020603050405020304" pitchFamily="18" charset="0"/>
                <a:cs typeface="Times New Roman" panose="02020603050405020304" pitchFamily="18" charset="0"/>
              </a:rPr>
              <a:t>38.22	Обработване и обезвреждане на опасни отпадъци</a:t>
            </a:r>
          </a:p>
          <a:p>
            <a:pPr algn="just"/>
            <a:endParaRPr lang="bg-BG" sz="2133" dirty="0">
              <a:latin typeface="Times New Roman" panose="02020603050405020304" pitchFamily="18" charset="0"/>
              <a:cs typeface="Times New Roman" panose="02020603050405020304" pitchFamily="18" charset="0"/>
            </a:endParaRPr>
          </a:p>
          <a:p>
            <a:pPr algn="just"/>
            <a:r>
              <a:rPr lang="bg-BG" sz="2133" dirty="0">
                <a:latin typeface="Times New Roman" panose="02020603050405020304" pitchFamily="18" charset="0"/>
                <a:cs typeface="Times New Roman" panose="02020603050405020304" pitchFamily="18" charset="0"/>
              </a:rPr>
              <a:t>12126007	Ръководител, здравословни и безопасни условия на труд</a:t>
            </a:r>
          </a:p>
          <a:p>
            <a:pPr algn="just"/>
            <a:r>
              <a:rPr lang="bg-BG" sz="2133" dirty="0">
                <a:latin typeface="Times New Roman" panose="02020603050405020304" pitchFamily="18" charset="0"/>
                <a:cs typeface="Times New Roman" panose="02020603050405020304" pitchFamily="18" charset="0"/>
              </a:rPr>
              <a:t>24215028	Експерт, продажби</a:t>
            </a:r>
          </a:p>
          <a:p>
            <a:pPr algn="just"/>
            <a:r>
              <a:rPr lang="bg-BG" sz="2133" dirty="0">
                <a:latin typeface="Times New Roman" panose="02020603050405020304" pitchFamily="18" charset="0"/>
                <a:cs typeface="Times New Roman" panose="02020603050405020304" pitchFamily="18" charset="0"/>
              </a:rPr>
              <a:t>43232007	Диспечер, транспортни средства</a:t>
            </a:r>
          </a:p>
          <a:p>
            <a:pPr algn="just"/>
            <a:r>
              <a:rPr lang="bg-BG" sz="2133" dirty="0">
                <a:latin typeface="Times New Roman" panose="02020603050405020304" pitchFamily="18" charset="0"/>
                <a:cs typeface="Times New Roman" panose="02020603050405020304" pitchFamily="18" charset="0"/>
              </a:rPr>
              <a:t>33393016	Отговорник диспечери, куриерски услуги</a:t>
            </a:r>
          </a:p>
          <a:p>
            <a:pPr algn="just"/>
            <a:r>
              <a:rPr lang="bg-BG" sz="2133" dirty="0">
                <a:latin typeface="Times New Roman" panose="02020603050405020304" pitchFamily="18" charset="0"/>
                <a:cs typeface="Times New Roman" panose="02020603050405020304" pitchFamily="18" charset="0"/>
              </a:rPr>
              <a:t>75433004	Инспектор, качество на производствените процеси</a:t>
            </a:r>
          </a:p>
          <a:p>
            <a:pPr algn="just"/>
            <a:endParaRPr lang="bg-BG" sz="2133"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622D2E50-E483-4ED7-9AC3-440CFD51BC69}"/>
              </a:ext>
            </a:extLst>
          </p:cNvPr>
          <p:cNvSpPr>
            <a:spLocks noGrp="1"/>
          </p:cNvSpPr>
          <p:nvPr>
            <p:ph type="sldNum" sz="quarter" idx="12"/>
          </p:nvPr>
        </p:nvSpPr>
        <p:spPr>
          <a:xfrm>
            <a:off x="395014" y="6462097"/>
            <a:ext cx="2743200" cy="365125"/>
          </a:xfrm>
        </p:spPr>
        <p:txBody>
          <a:bodyPr/>
          <a:lstStyle/>
          <a:p>
            <a:pPr algn="l"/>
            <a:fld id="{2853EFAC-7196-46AE-A59D-15D40822CCA1}" type="slidenum">
              <a:rPr lang="bg-BG" smtClean="0"/>
              <a:pPr algn="l"/>
              <a:t>15</a:t>
            </a:fld>
            <a:endParaRPr lang="bg-BG" dirty="0"/>
          </a:p>
        </p:txBody>
      </p:sp>
    </p:spTree>
    <p:extLst>
      <p:ext uri="{BB962C8B-B14F-4D97-AF65-F5344CB8AC3E}">
        <p14:creationId xmlns:p14="http://schemas.microsoft.com/office/powerpoint/2010/main" val="1097827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395014" y="129396"/>
            <a:ext cx="7825961" cy="1287292"/>
          </a:xfrm>
        </p:spPr>
        <p:txBody>
          <a:bodyPr>
            <a:normAutofit/>
          </a:bodyPr>
          <a:lstStyle/>
          <a:p>
            <a:pPr algn="ctr"/>
            <a:r>
              <a:rPr lang="bg-BG" sz="2800" b="1" dirty="0">
                <a:solidFill>
                  <a:schemeClr val="accent1">
                    <a:lumMod val="50000"/>
                  </a:schemeClr>
                </a:solidFill>
                <a:latin typeface="Times New Roman" panose="02020603050405020304" pitchFamily="18" charset="0"/>
                <a:cs typeface="Times New Roman" panose="02020603050405020304" pitchFamily="18" charset="0"/>
              </a:rPr>
              <a:t>Локализиране на 45 ключови длъжности в       9 икономически сектора</a:t>
            </a:r>
            <a:endParaRPr lang="bg-BG" sz="2800" b="1" dirty="0">
              <a:solidFill>
                <a:schemeClr val="bg2">
                  <a:lumMod val="60000"/>
                  <a:lumOff val="40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8794308" y="6192677"/>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95014" y="1811829"/>
            <a:ext cx="11362790" cy="4154984"/>
          </a:xfrm>
          <a:prstGeom prst="rect">
            <a:avLst/>
          </a:prstGeom>
          <a:solidFill>
            <a:schemeClr val="accent1">
              <a:lumMod val="40000"/>
              <a:lumOff val="60000"/>
            </a:schemeClr>
          </a:solidFill>
        </p:spPr>
        <p:txBody>
          <a:bodyPr wrap="square" rtlCol="0">
            <a:spAutoFit/>
          </a:bodyPr>
          <a:lstStyle/>
          <a:p>
            <a:pPr algn="just"/>
            <a:r>
              <a:rPr lang="ru-RU" sz="2400" b="1" dirty="0">
                <a:latin typeface="Times New Roman" panose="02020603050405020304" pitchFamily="18" charset="0"/>
                <a:cs typeface="Times New Roman" panose="02020603050405020304" pitchFamily="18" charset="0"/>
              </a:rPr>
              <a:t>61	ДАЛЕКОСЪОБЩЕНИЯ</a:t>
            </a:r>
          </a:p>
          <a:p>
            <a:pPr algn="just"/>
            <a:endParaRPr lang="ru-RU" sz="2400" dirty="0">
              <a:latin typeface="Times New Roman" panose="02020603050405020304" pitchFamily="18" charset="0"/>
              <a:cs typeface="Times New Roman" panose="02020603050405020304" pitchFamily="18" charset="0"/>
            </a:endParaRPr>
          </a:p>
          <a:p>
            <a:pPr algn="just"/>
            <a:r>
              <a:rPr lang="bg-BG" sz="2400" dirty="0">
                <a:latin typeface="Times New Roman" panose="02020603050405020304" pitchFamily="18" charset="0"/>
                <a:cs typeface="Times New Roman" panose="02020603050405020304" pitchFamily="18" charset="0"/>
              </a:rPr>
              <a:t>61.10 Далекосъобщителна дейност чрез фиксирани мрежи</a:t>
            </a:r>
          </a:p>
          <a:p>
            <a:pPr algn="just"/>
            <a:endParaRPr lang="bg-BG" sz="2400" dirty="0">
              <a:latin typeface="Times New Roman" panose="02020603050405020304" pitchFamily="18" charset="0"/>
              <a:cs typeface="Times New Roman" panose="02020603050405020304" pitchFamily="18" charset="0"/>
            </a:endParaRPr>
          </a:p>
          <a:p>
            <a:pPr algn="just"/>
            <a:r>
              <a:rPr lang="bg-BG" sz="2400" dirty="0">
                <a:latin typeface="Times New Roman" panose="02020603050405020304" pitchFamily="18" charset="0"/>
                <a:cs typeface="Times New Roman" panose="02020603050405020304" pitchFamily="18" charset="0"/>
              </a:rPr>
              <a:t>21536003	Инженер, телекомуникации</a:t>
            </a:r>
          </a:p>
          <a:p>
            <a:pPr algn="just"/>
            <a:r>
              <a:rPr lang="bg-BG" sz="2400" dirty="0">
                <a:latin typeface="Times New Roman" panose="02020603050405020304" pitchFamily="18" charset="0"/>
                <a:cs typeface="Times New Roman" panose="02020603050405020304" pitchFamily="18" charset="0"/>
              </a:rPr>
              <a:t>35223006	Техник, съобщителна техника</a:t>
            </a:r>
          </a:p>
          <a:p>
            <a:pPr algn="just"/>
            <a:r>
              <a:rPr lang="bg-BG" sz="2400" dirty="0">
                <a:latin typeface="Times New Roman" panose="02020603050405020304" pitchFamily="18" charset="0"/>
                <a:cs typeface="Times New Roman" panose="02020603050405020304" pitchFamily="18" charset="0"/>
              </a:rPr>
              <a:t>21536015	Специалист телекомуникации</a:t>
            </a:r>
          </a:p>
          <a:p>
            <a:pPr algn="just"/>
            <a:r>
              <a:rPr lang="bg-BG" sz="2400" dirty="0">
                <a:latin typeface="Times New Roman" panose="02020603050405020304" pitchFamily="18" charset="0"/>
                <a:cs typeface="Times New Roman" panose="02020603050405020304" pitchFamily="18" charset="0"/>
              </a:rPr>
              <a:t>21536014	Експерт комуникации</a:t>
            </a:r>
          </a:p>
          <a:p>
            <a:pPr algn="just"/>
            <a:r>
              <a:rPr lang="bg-BG" sz="2400" dirty="0">
                <a:latin typeface="Times New Roman" panose="02020603050405020304" pitchFamily="18" charset="0"/>
                <a:cs typeface="Times New Roman" panose="02020603050405020304" pitchFamily="18" charset="0"/>
              </a:rPr>
              <a:t>13303004	Ръководител комуникационни технологии услуги</a:t>
            </a:r>
          </a:p>
          <a:p>
            <a:pPr algn="just"/>
            <a:endParaRPr lang="bg-BG" sz="2400"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400"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512BBB80-5C01-4CFE-A22A-95875DD0A5CD}"/>
              </a:ext>
            </a:extLst>
          </p:cNvPr>
          <p:cNvSpPr>
            <a:spLocks noGrp="1"/>
          </p:cNvSpPr>
          <p:nvPr>
            <p:ph type="sldNum" sz="quarter" idx="12"/>
          </p:nvPr>
        </p:nvSpPr>
        <p:spPr>
          <a:xfrm>
            <a:off x="395014" y="6278176"/>
            <a:ext cx="2743200" cy="365125"/>
          </a:xfrm>
        </p:spPr>
        <p:txBody>
          <a:bodyPr/>
          <a:lstStyle/>
          <a:p>
            <a:pPr algn="l"/>
            <a:fld id="{2853EFAC-7196-46AE-A59D-15D40822CCA1}" type="slidenum">
              <a:rPr lang="bg-BG" smtClean="0"/>
              <a:pPr algn="l"/>
              <a:t>16</a:t>
            </a:fld>
            <a:endParaRPr lang="bg-BG" dirty="0"/>
          </a:p>
        </p:txBody>
      </p:sp>
    </p:spTree>
    <p:extLst>
      <p:ext uri="{BB962C8B-B14F-4D97-AF65-F5344CB8AC3E}">
        <p14:creationId xmlns:p14="http://schemas.microsoft.com/office/powerpoint/2010/main" val="487046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191406" y="129396"/>
            <a:ext cx="8029569" cy="1287292"/>
          </a:xfrm>
        </p:spPr>
        <p:txBody>
          <a:bodyPr>
            <a:normAutofit/>
          </a:bodyPr>
          <a:lstStyle/>
          <a:p>
            <a:pPr algn="ctr"/>
            <a:r>
              <a:rPr lang="bg-BG" sz="2800" b="1" dirty="0">
                <a:solidFill>
                  <a:schemeClr val="accent1">
                    <a:lumMod val="50000"/>
                  </a:schemeClr>
                </a:solidFill>
                <a:latin typeface="Times New Roman" panose="02020603050405020304" pitchFamily="18" charset="0"/>
                <a:cs typeface="Times New Roman" panose="02020603050405020304" pitchFamily="18" charset="0"/>
              </a:rPr>
              <a:t>Локализиране на 45 ключови длъжности в 	    9 икономически сектора</a:t>
            </a:r>
            <a:endParaRPr lang="bg-BG" sz="2800" b="1" dirty="0">
              <a:solidFill>
                <a:schemeClr val="bg2">
                  <a:lumMod val="60000"/>
                  <a:lumOff val="40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8755401" y="6488668"/>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191406" y="1811829"/>
            <a:ext cx="11809188" cy="4472891"/>
          </a:xfrm>
          <a:prstGeom prst="rect">
            <a:avLst/>
          </a:prstGeom>
          <a:solidFill>
            <a:srgbClr val="92D050"/>
          </a:solidFill>
        </p:spPr>
        <p:txBody>
          <a:bodyPr wrap="square" rtlCol="0">
            <a:spAutoFit/>
          </a:bodyPr>
          <a:lstStyle/>
          <a:p>
            <a:pPr marL="457200" indent="-457200" algn="just">
              <a:buAutoNum type="arabicPlain" startAt="87"/>
            </a:pPr>
            <a:r>
              <a:rPr lang="ru-RU" sz="2133" b="1" dirty="0">
                <a:latin typeface="Times New Roman" panose="02020603050405020304" pitchFamily="18" charset="0"/>
                <a:cs typeface="Times New Roman" panose="02020603050405020304" pitchFamily="18" charset="0"/>
              </a:rPr>
              <a:t>МЕДИКО-СОЦИАЛНИ ГРИЖИ С НАСТАНЯВАНЕ</a:t>
            </a:r>
          </a:p>
          <a:p>
            <a:pPr algn="just"/>
            <a:endParaRPr lang="ru-RU" sz="2133" b="1" dirty="0">
              <a:latin typeface="Times New Roman" panose="02020603050405020304" pitchFamily="18" charset="0"/>
              <a:cs typeface="Times New Roman" panose="02020603050405020304" pitchFamily="18" charset="0"/>
            </a:endParaRPr>
          </a:p>
          <a:p>
            <a:pPr algn="just"/>
            <a:r>
              <a:rPr lang="ru-RU" sz="2200" dirty="0">
                <a:latin typeface="Times New Roman" panose="02020603050405020304" pitchFamily="18" charset="0"/>
                <a:cs typeface="Times New Roman" panose="02020603050405020304" pitchFamily="18" charset="0"/>
              </a:rPr>
              <a:t>87.10 	Дейност на заведения със здравни грижи</a:t>
            </a:r>
          </a:p>
          <a:p>
            <a:pPr algn="just"/>
            <a:r>
              <a:rPr lang="ru-RU" sz="2200" dirty="0">
                <a:latin typeface="Times New Roman" panose="02020603050405020304" pitchFamily="18" charset="0"/>
                <a:cs typeface="Times New Roman" panose="02020603050405020304" pitchFamily="18" charset="0"/>
              </a:rPr>
              <a:t>87.90 	Други социални грижи с настаняване</a:t>
            </a:r>
          </a:p>
          <a:p>
            <a:pPr algn="just"/>
            <a:r>
              <a:rPr lang="ru-RU" sz="2200" dirty="0">
                <a:latin typeface="Times New Roman" panose="02020603050405020304" pitchFamily="18" charset="0"/>
                <a:cs typeface="Times New Roman" panose="02020603050405020304" pitchFamily="18" charset="0"/>
              </a:rPr>
              <a:t>87.20 	Социални грижи с настаняване за лица с умствена изостаналост, психичноболни и зависими от наркотици</a:t>
            </a:r>
          </a:p>
          <a:p>
            <a:pPr algn="just"/>
            <a:r>
              <a:rPr lang="ru-RU" sz="2200" dirty="0">
                <a:latin typeface="Times New Roman" panose="02020603050405020304" pitchFamily="18" charset="0"/>
                <a:cs typeface="Times New Roman" panose="02020603050405020304" pitchFamily="18" charset="0"/>
              </a:rPr>
              <a:t>87.30 	Социални грижи с настаняване за възрастни лица и хора с физически увреждания</a:t>
            </a:r>
          </a:p>
          <a:p>
            <a:pPr algn="just"/>
            <a:endParaRPr lang="ru-RU" sz="2200" dirty="0">
              <a:latin typeface="Times New Roman" panose="02020603050405020304" pitchFamily="18" charset="0"/>
              <a:cs typeface="Times New Roman" panose="02020603050405020304" pitchFamily="18" charset="0"/>
            </a:endParaRPr>
          </a:p>
          <a:p>
            <a:pPr algn="just"/>
            <a:r>
              <a:rPr lang="ru-RU" sz="2200" dirty="0">
                <a:latin typeface="Times New Roman" panose="02020603050405020304" pitchFamily="18" charset="0"/>
                <a:cs typeface="Times New Roman" panose="02020603050405020304" pitchFamily="18" charset="0"/>
              </a:rPr>
              <a:t>22646005	Медицински рехабилитатор, ерготерапевт</a:t>
            </a:r>
          </a:p>
          <a:p>
            <a:pPr algn="just"/>
            <a:r>
              <a:rPr lang="ru-RU" sz="2200" dirty="0">
                <a:latin typeface="Times New Roman" panose="02020603050405020304" pitchFamily="18" charset="0"/>
                <a:cs typeface="Times New Roman" panose="02020603050405020304" pitchFamily="18" charset="0"/>
              </a:rPr>
              <a:t>23596012	Педагог</a:t>
            </a:r>
          </a:p>
          <a:p>
            <a:pPr algn="just"/>
            <a:r>
              <a:rPr lang="ru-RU" sz="2200" dirty="0">
                <a:latin typeface="Times New Roman" panose="02020603050405020304" pitchFamily="18" charset="0"/>
                <a:cs typeface="Times New Roman" panose="02020603050405020304" pitchFamily="18" charset="0"/>
              </a:rPr>
              <a:t>53111001	Детегледачка</a:t>
            </a:r>
          </a:p>
          <a:p>
            <a:pPr algn="just"/>
            <a:r>
              <a:rPr lang="ru-RU" sz="2200" dirty="0">
                <a:latin typeface="Times New Roman" panose="02020603050405020304" pitchFamily="18" charset="0"/>
                <a:cs typeface="Times New Roman" panose="02020603050405020304" pitchFamily="18" charset="0"/>
              </a:rPr>
              <a:t>53211002	Санитар</a:t>
            </a:r>
          </a:p>
          <a:p>
            <a:pPr algn="just"/>
            <a:r>
              <a:rPr lang="ru-RU" sz="2200" dirty="0">
                <a:latin typeface="Times New Roman" panose="02020603050405020304" pitchFamily="18" charset="0"/>
                <a:cs typeface="Times New Roman" panose="02020603050405020304" pitchFamily="18" charset="0"/>
              </a:rPr>
              <a:t>53291008	Трудотерапевт</a:t>
            </a: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402637FC-8538-4ADB-8B44-DC7EEF4417D9}"/>
              </a:ext>
            </a:extLst>
          </p:cNvPr>
          <p:cNvSpPr>
            <a:spLocks noGrp="1"/>
          </p:cNvSpPr>
          <p:nvPr>
            <p:ph type="sldNum" sz="quarter" idx="12"/>
          </p:nvPr>
        </p:nvSpPr>
        <p:spPr/>
        <p:txBody>
          <a:bodyPr/>
          <a:lstStyle/>
          <a:p>
            <a:fld id="{2853EFAC-7196-46AE-A59D-15D40822CCA1}" type="slidenum">
              <a:rPr lang="bg-BG" smtClean="0"/>
              <a:t>17</a:t>
            </a:fld>
            <a:endParaRPr lang="bg-BG"/>
          </a:p>
        </p:txBody>
      </p:sp>
    </p:spTree>
    <p:extLst>
      <p:ext uri="{BB962C8B-B14F-4D97-AF65-F5344CB8AC3E}">
        <p14:creationId xmlns:p14="http://schemas.microsoft.com/office/powerpoint/2010/main" val="1581001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lstStyle/>
          <a:p>
            <a:r>
              <a:rPr lang="bg-BG" sz="2400" b="1" dirty="0">
                <a:solidFill>
                  <a:schemeClr val="accent1">
                    <a:lumMod val="50000"/>
                  </a:schemeClr>
                </a:solidFill>
                <a:latin typeface="Times New Roman" panose="02020603050405020304" pitchFamily="18" charset="0"/>
                <a:cs typeface="Times New Roman" panose="02020603050405020304" pitchFamily="18" charset="0"/>
              </a:rPr>
              <a:t>Локализиране на 45 ключови длъжности в 9те икономически сектора</a:t>
            </a:r>
            <a:endParaRPr lang="bg-BG" sz="2133" b="1" dirty="0">
              <a:solidFill>
                <a:schemeClr val="bg2">
                  <a:lumMod val="60000"/>
                  <a:lumOff val="40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053788" y="6363479"/>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95014" y="1811829"/>
            <a:ext cx="11362790" cy="4524315"/>
          </a:xfrm>
          <a:prstGeom prst="rect">
            <a:avLst/>
          </a:prstGeom>
          <a:solidFill>
            <a:schemeClr val="accent2">
              <a:lumMod val="60000"/>
              <a:lumOff val="40000"/>
            </a:schemeClr>
          </a:solidFill>
        </p:spPr>
        <p:txBody>
          <a:bodyPr wrap="square" rtlCol="0">
            <a:spAutoFit/>
          </a:bodyPr>
          <a:lstStyle/>
          <a:p>
            <a:pPr algn="just"/>
            <a:r>
              <a:rPr lang="ru-RU" sz="2400" b="1" dirty="0">
                <a:latin typeface="Times New Roman" panose="02020603050405020304" pitchFamily="18" charset="0"/>
                <a:cs typeface="Times New Roman" panose="02020603050405020304" pitchFamily="18" charset="0"/>
              </a:rPr>
              <a:t>88	СОЦИАЛНА РАБОТА БЕЗ НАСТАНЯВАНЕ</a:t>
            </a:r>
          </a:p>
          <a:p>
            <a:pPr algn="just"/>
            <a:r>
              <a:rPr lang="bg-BG" sz="2400" dirty="0">
                <a:latin typeface="Times New Roman" panose="02020603050405020304" pitchFamily="18" charset="0"/>
                <a:cs typeface="Times New Roman" panose="02020603050405020304" pitchFamily="18" charset="0"/>
              </a:rPr>
              <a:t>88.10 Социална работа без настаняване за възрастни лица и хора с увреждания</a:t>
            </a:r>
          </a:p>
          <a:p>
            <a:pPr algn="just"/>
            <a:r>
              <a:rPr lang="bg-BG" sz="2400" dirty="0">
                <a:latin typeface="Times New Roman" panose="02020603050405020304" pitchFamily="18" charset="0"/>
                <a:cs typeface="Times New Roman" panose="02020603050405020304" pitchFamily="18" charset="0"/>
              </a:rPr>
              <a:t>88.91 Дневни грижи за малки деца</a:t>
            </a:r>
          </a:p>
          <a:p>
            <a:pPr algn="just"/>
            <a:r>
              <a:rPr lang="bg-BG" sz="2400" dirty="0">
                <a:latin typeface="Times New Roman" panose="02020603050405020304" pitchFamily="18" charset="0"/>
                <a:cs typeface="Times New Roman" panose="02020603050405020304" pitchFamily="18" charset="0"/>
              </a:rPr>
              <a:t>88.99 Друга социална работа без настаняване, некласифицирана другаде</a:t>
            </a:r>
          </a:p>
          <a:p>
            <a:pPr algn="just"/>
            <a:endParaRPr lang="bg-BG" sz="2400" dirty="0">
              <a:latin typeface="Times New Roman" panose="02020603050405020304" pitchFamily="18" charset="0"/>
              <a:cs typeface="Times New Roman" panose="02020603050405020304" pitchFamily="18" charset="0"/>
            </a:endParaRPr>
          </a:p>
          <a:p>
            <a:pPr algn="just"/>
            <a:r>
              <a:rPr lang="bg-BG" sz="2400" dirty="0">
                <a:latin typeface="Times New Roman" panose="02020603050405020304" pitchFamily="18" charset="0"/>
                <a:cs typeface="Times New Roman" panose="02020603050405020304" pitchFamily="18" charset="0"/>
              </a:rPr>
              <a:t>22666001	Логопед</a:t>
            </a:r>
          </a:p>
          <a:p>
            <a:pPr algn="just"/>
            <a:r>
              <a:rPr lang="bg-BG" sz="2400" dirty="0">
                <a:latin typeface="Times New Roman" panose="02020603050405020304" pitchFamily="18" charset="0"/>
                <a:cs typeface="Times New Roman" panose="02020603050405020304" pitchFamily="18" charset="0"/>
              </a:rPr>
              <a:t>22645001	Рехабилитатор</a:t>
            </a:r>
          </a:p>
          <a:p>
            <a:pPr algn="just"/>
            <a:r>
              <a:rPr lang="bg-BG" sz="2400" dirty="0">
                <a:latin typeface="Times New Roman" panose="02020603050405020304" pitchFamily="18" charset="0"/>
                <a:cs typeface="Times New Roman" panose="02020603050405020304" pitchFamily="18" charset="0"/>
              </a:rPr>
              <a:t>26346001	Психолог</a:t>
            </a:r>
          </a:p>
          <a:p>
            <a:pPr algn="just"/>
            <a:r>
              <a:rPr lang="bg-BG" sz="2400" dirty="0">
                <a:latin typeface="Times New Roman" panose="02020603050405020304" pitchFamily="18" charset="0"/>
                <a:cs typeface="Times New Roman" panose="02020603050405020304" pitchFamily="18" charset="0"/>
              </a:rPr>
              <a:t>26356003	Социален работник</a:t>
            </a:r>
          </a:p>
          <a:p>
            <a:pPr algn="just"/>
            <a:r>
              <a:rPr lang="bg-BG" sz="2400" dirty="0">
                <a:latin typeface="Times New Roman" panose="02020603050405020304" pitchFamily="18" charset="0"/>
                <a:cs typeface="Times New Roman" panose="02020603050405020304" pitchFamily="18" charset="0"/>
              </a:rPr>
              <a:t>22653002	Инструктор хранене</a:t>
            </a:r>
          </a:p>
          <a:p>
            <a:pPr algn="just"/>
            <a:endParaRPr lang="bg-BG" sz="2400"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400"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28EB8CA6-3431-4C9C-BDAA-89ABDB470C05}"/>
              </a:ext>
            </a:extLst>
          </p:cNvPr>
          <p:cNvSpPr>
            <a:spLocks noGrp="1"/>
          </p:cNvSpPr>
          <p:nvPr>
            <p:ph type="sldNum" sz="quarter" idx="12"/>
          </p:nvPr>
        </p:nvSpPr>
        <p:spPr>
          <a:xfrm>
            <a:off x="395014" y="6363479"/>
            <a:ext cx="2743200" cy="365125"/>
          </a:xfrm>
        </p:spPr>
        <p:txBody>
          <a:bodyPr/>
          <a:lstStyle/>
          <a:p>
            <a:pPr algn="l"/>
            <a:fld id="{2853EFAC-7196-46AE-A59D-15D40822CCA1}" type="slidenum">
              <a:rPr lang="bg-BG" smtClean="0"/>
              <a:pPr algn="l"/>
              <a:t>18</a:t>
            </a:fld>
            <a:endParaRPr lang="bg-BG" dirty="0"/>
          </a:p>
        </p:txBody>
      </p:sp>
    </p:spTree>
    <p:extLst>
      <p:ext uri="{BB962C8B-B14F-4D97-AF65-F5344CB8AC3E}">
        <p14:creationId xmlns:p14="http://schemas.microsoft.com/office/powerpoint/2010/main" val="3021274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rmAutofit/>
          </a:bodyPr>
          <a:lstStyle/>
          <a:p>
            <a:r>
              <a:rPr lang="bg-BG" sz="2800" b="1" dirty="0">
                <a:solidFill>
                  <a:schemeClr val="accent1">
                    <a:lumMod val="50000"/>
                  </a:schemeClr>
                </a:solidFill>
                <a:latin typeface="Times New Roman" panose="02020603050405020304" pitchFamily="18" charset="0"/>
                <a:cs typeface="Times New Roman" panose="02020603050405020304" pitchFamily="18" charset="0"/>
              </a:rPr>
              <a:t>Локализиране на 45 ключови длъжности в 9те икономически сектора</a:t>
            </a:r>
            <a:endParaRPr lang="bg-BG" sz="2800" b="1" dirty="0">
              <a:solidFill>
                <a:schemeClr val="bg2">
                  <a:lumMod val="60000"/>
                  <a:lumOff val="40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053788" y="6232461"/>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95014" y="1811829"/>
            <a:ext cx="11362790" cy="4359335"/>
          </a:xfrm>
          <a:prstGeom prst="rect">
            <a:avLst/>
          </a:prstGeom>
          <a:solidFill>
            <a:srgbClr val="FFFF00"/>
          </a:solidFill>
        </p:spPr>
        <p:txBody>
          <a:bodyPr wrap="square" rtlCol="0">
            <a:spAutoFit/>
          </a:bodyPr>
          <a:lstStyle/>
          <a:p>
            <a:pPr algn="just"/>
            <a:r>
              <a:rPr lang="bg-BG" sz="2133" b="1" dirty="0">
                <a:latin typeface="Times New Roman" panose="02020603050405020304" pitchFamily="18" charset="0"/>
                <a:cs typeface="Times New Roman" panose="02020603050405020304" pitchFamily="18" charset="0"/>
              </a:rPr>
              <a:t>91	ДРУГИ ДЕЙНОСТИ В ОБЛАСТТА НА КУЛТУРАТА</a:t>
            </a:r>
          </a:p>
          <a:p>
            <a:pPr algn="just"/>
            <a:endParaRPr lang="bg-BG" sz="2133" dirty="0">
              <a:latin typeface="Times New Roman" panose="02020603050405020304" pitchFamily="18" charset="0"/>
              <a:cs typeface="Times New Roman" panose="02020603050405020304" pitchFamily="18" charset="0"/>
            </a:endParaRPr>
          </a:p>
          <a:p>
            <a:pPr algn="just"/>
            <a:r>
              <a:rPr lang="bg-BG" sz="2133" dirty="0">
                <a:latin typeface="Times New Roman" panose="02020603050405020304" pitchFamily="18" charset="0"/>
                <a:cs typeface="Times New Roman" panose="02020603050405020304" pitchFamily="18" charset="0"/>
              </a:rPr>
              <a:t>91.01	Дейност на библиотеки и архиви</a:t>
            </a:r>
          </a:p>
          <a:p>
            <a:pPr algn="just"/>
            <a:r>
              <a:rPr lang="bg-BG" sz="2133" dirty="0">
                <a:latin typeface="Times New Roman" panose="02020603050405020304" pitchFamily="18" charset="0"/>
                <a:cs typeface="Times New Roman" panose="02020603050405020304" pitchFamily="18" charset="0"/>
              </a:rPr>
              <a:t>91.02	Дейност на музеи</a:t>
            </a:r>
          </a:p>
          <a:p>
            <a:pPr algn="just"/>
            <a:endParaRPr lang="bg-BG" sz="2133" dirty="0">
              <a:latin typeface="Times New Roman" panose="02020603050405020304" pitchFamily="18" charset="0"/>
              <a:cs typeface="Times New Roman" panose="02020603050405020304" pitchFamily="18" charset="0"/>
            </a:endParaRPr>
          </a:p>
          <a:p>
            <a:pPr algn="just"/>
            <a:r>
              <a:rPr lang="bg-BG" sz="2133" dirty="0">
                <a:latin typeface="Times New Roman" panose="02020603050405020304" pitchFamily="18" charset="0"/>
                <a:cs typeface="Times New Roman" panose="02020603050405020304" pitchFamily="18" charset="0"/>
              </a:rPr>
              <a:t>26216011	Музеен педагог</a:t>
            </a:r>
          </a:p>
          <a:p>
            <a:pPr algn="just"/>
            <a:r>
              <a:rPr lang="bg-BG" sz="2133" dirty="0">
                <a:latin typeface="Times New Roman" panose="02020603050405020304" pitchFamily="18" charset="0"/>
                <a:cs typeface="Times New Roman" panose="02020603050405020304" pitchFamily="18" charset="0"/>
              </a:rPr>
              <a:t>26227003	Главен библиотекар</a:t>
            </a:r>
          </a:p>
          <a:p>
            <a:pPr algn="just"/>
            <a:r>
              <a:rPr lang="bg-BG" sz="2133" dirty="0">
                <a:latin typeface="Times New Roman" panose="02020603050405020304" pitchFamily="18" charset="0"/>
                <a:cs typeface="Times New Roman" panose="02020603050405020304" pitchFamily="18" charset="0"/>
              </a:rPr>
              <a:t>31153038	Техник-механик, кинотехника</a:t>
            </a:r>
          </a:p>
          <a:p>
            <a:pPr algn="just"/>
            <a:r>
              <a:rPr lang="bg-BG" sz="2133" dirty="0">
                <a:latin typeface="Times New Roman" panose="02020603050405020304" pitchFamily="18" charset="0"/>
                <a:cs typeface="Times New Roman" panose="02020603050405020304" pitchFamily="18" charset="0"/>
              </a:rPr>
              <a:t>44113004	Филмотекар</a:t>
            </a:r>
          </a:p>
          <a:p>
            <a:pPr algn="just"/>
            <a:r>
              <a:rPr lang="bg-BG" sz="2133" dirty="0">
                <a:latin typeface="Times New Roman" panose="02020603050405020304" pitchFamily="18" charset="0"/>
                <a:cs typeface="Times New Roman" panose="02020603050405020304" pitchFamily="18" charset="0"/>
              </a:rPr>
              <a:t>44113005	Фондохранител, музей/художествена галерия</a:t>
            </a:r>
          </a:p>
          <a:p>
            <a:pPr algn="just"/>
            <a:endParaRPr lang="ru-RU" sz="2133" dirty="0">
              <a:latin typeface="Times New Roman" panose="02020603050405020304" pitchFamily="18" charset="0"/>
              <a:cs typeface="Times New Roman" panose="02020603050405020304" pitchFamily="18" charset="0"/>
            </a:endParaRPr>
          </a:p>
          <a:p>
            <a:pPr algn="just"/>
            <a:endParaRPr lang="bg-BG" sz="2133"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EA98BD1A-C54D-4A78-B5E1-8428EE70897E}"/>
              </a:ext>
            </a:extLst>
          </p:cNvPr>
          <p:cNvSpPr>
            <a:spLocks noGrp="1"/>
          </p:cNvSpPr>
          <p:nvPr>
            <p:ph type="sldNum" sz="quarter" idx="12"/>
          </p:nvPr>
        </p:nvSpPr>
        <p:spPr>
          <a:xfrm>
            <a:off x="395014" y="6201180"/>
            <a:ext cx="2743200" cy="365125"/>
          </a:xfrm>
        </p:spPr>
        <p:txBody>
          <a:bodyPr/>
          <a:lstStyle/>
          <a:p>
            <a:pPr algn="l"/>
            <a:fld id="{2853EFAC-7196-46AE-A59D-15D40822CCA1}" type="slidenum">
              <a:rPr lang="bg-BG" smtClean="0"/>
              <a:pPr algn="l"/>
              <a:t>19</a:t>
            </a:fld>
            <a:endParaRPr lang="bg-BG" dirty="0"/>
          </a:p>
        </p:txBody>
      </p:sp>
    </p:spTree>
    <p:extLst>
      <p:ext uri="{BB962C8B-B14F-4D97-AF65-F5344CB8AC3E}">
        <p14:creationId xmlns:p14="http://schemas.microsoft.com/office/powerpoint/2010/main" val="2075093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a:ln>
            <a:solidFill>
              <a:schemeClr val="tx2"/>
            </a:solidFill>
          </a:ln>
        </p:spPr>
        <p:txBody>
          <a:bodyPr>
            <a:normAutofit/>
          </a:bodyPr>
          <a:lstStyle/>
          <a:p>
            <a:r>
              <a:rPr lang="bg-BG" sz="3200" b="1" dirty="0">
                <a:solidFill>
                  <a:schemeClr val="accent1">
                    <a:lumMod val="50000"/>
                  </a:schemeClr>
                </a:solidFill>
                <a:latin typeface="Times New Roman" panose="02020603050405020304" pitchFamily="18" charset="0"/>
                <a:cs typeface="Times New Roman" panose="02020603050405020304" pitchFamily="18" charset="0"/>
              </a:rPr>
              <a:t>ИНФОРМАЦИЯ ЗА ПРОЕКТА</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473277" y="6510588"/>
            <a:ext cx="2718724"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4" name="Закръглен правоъгълник 3"/>
          <p:cNvSpPr/>
          <p:nvPr/>
        </p:nvSpPr>
        <p:spPr>
          <a:xfrm>
            <a:off x="1022465" y="1611127"/>
            <a:ext cx="9921317" cy="28097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FFFF00"/>
                </a:solidFill>
                <a:latin typeface="Times New Roman" panose="02020603050405020304" pitchFamily="18" charset="0"/>
                <a:cs typeface="Times New Roman" panose="02020603050405020304" pitchFamily="18" charset="0"/>
              </a:rPr>
              <a:t>ЦЕЛИ НА ПРОЕКТА:</a:t>
            </a:r>
            <a:endParaRPr lang="ru-RU" dirty="0">
              <a:solidFill>
                <a:srgbClr val="FFFF00"/>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bg-BG" dirty="0">
                <a:latin typeface="Times New Roman" panose="02020603050405020304" pitchFamily="18" charset="0"/>
                <a:cs typeface="Times New Roman" panose="02020603050405020304" pitchFamily="18" charset="0"/>
              </a:rPr>
              <a:t>Разработване на унифицирани профили за дигитални умения по ключови длъжности и/или професии </a:t>
            </a:r>
          </a:p>
          <a:p>
            <a:pPr marL="285750" indent="-285750" algn="just">
              <a:buFont typeface="Wingdings" panose="05000000000000000000" pitchFamily="2" charset="2"/>
              <a:buChar char="ü"/>
            </a:pPr>
            <a:r>
              <a:rPr lang="bg-BG" dirty="0">
                <a:latin typeface="Times New Roman" panose="02020603050405020304" pitchFamily="18" charset="0"/>
                <a:cs typeface="Times New Roman" panose="02020603050405020304" pitchFamily="18" charset="0"/>
              </a:rPr>
              <a:t>Разработване на  програми за неформално обучение за развитие на специфични дигитални умения</a:t>
            </a:r>
          </a:p>
          <a:p>
            <a:pPr marL="285750" indent="-285750" algn="just">
              <a:buFont typeface="Wingdings" panose="05000000000000000000" pitchFamily="2" charset="2"/>
              <a:buChar char="ü"/>
            </a:pPr>
            <a:r>
              <a:rPr lang="bg-BG" dirty="0">
                <a:latin typeface="Times New Roman" panose="02020603050405020304" pitchFamily="18" charset="0"/>
                <a:cs typeface="Times New Roman" panose="02020603050405020304" pitchFamily="18" charset="0"/>
              </a:rPr>
              <a:t>Разработване на тематично учебно съдържание и секторни квалификационни рамки за развитие на дигитални умения</a:t>
            </a:r>
          </a:p>
          <a:p>
            <a:pPr marL="285750" indent="-285750" algn="just">
              <a:buFont typeface="Wingdings" panose="05000000000000000000" pitchFamily="2" charset="2"/>
              <a:buChar char="ü"/>
            </a:pPr>
            <a:r>
              <a:rPr lang="bg-BG" dirty="0">
                <a:latin typeface="Times New Roman" panose="02020603050405020304" pitchFamily="18" charset="0"/>
                <a:cs typeface="Times New Roman" panose="02020603050405020304" pitchFamily="18" charset="0"/>
              </a:rPr>
              <a:t>Съставяне, внедряване, поддържане и надграждане на модели за дигитализирано социално партньорство и дигитализирано  колективно договаряне</a:t>
            </a:r>
          </a:p>
        </p:txBody>
      </p:sp>
      <p:sp>
        <p:nvSpPr>
          <p:cNvPr id="9" name="Закръглен правоъгълник 8"/>
          <p:cNvSpPr/>
          <p:nvPr/>
        </p:nvSpPr>
        <p:spPr>
          <a:xfrm>
            <a:off x="1022465" y="4470380"/>
            <a:ext cx="9921317" cy="1963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b="1" dirty="0">
                <a:solidFill>
                  <a:srgbClr val="FFFF00"/>
                </a:solidFill>
                <a:latin typeface="Times New Roman" panose="02020603050405020304" pitchFamily="18" charset="0"/>
                <a:cs typeface="Times New Roman" panose="02020603050405020304" pitchFamily="18" charset="0"/>
              </a:rPr>
              <a:t>ОБЩА СТОЙНОСТ :</a:t>
            </a:r>
            <a:endParaRPr lang="bg-BG" dirty="0">
              <a:solidFill>
                <a:srgbClr val="FFFF00"/>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bg-BG" b="1" dirty="0">
                <a:solidFill>
                  <a:srgbClr val="FFFF00"/>
                </a:solidFill>
                <a:latin typeface="Times New Roman" panose="02020603050405020304" pitchFamily="18" charset="0"/>
                <a:cs typeface="Times New Roman" panose="02020603050405020304" pitchFamily="18" charset="0"/>
              </a:rPr>
              <a:t>1 718 710.92</a:t>
            </a:r>
            <a:r>
              <a:rPr lang="en-GB" b="1" dirty="0">
                <a:solidFill>
                  <a:srgbClr val="FFFF00"/>
                </a:solidFill>
                <a:latin typeface="Times New Roman" panose="02020603050405020304" pitchFamily="18" charset="0"/>
                <a:cs typeface="Times New Roman" panose="02020603050405020304" pitchFamily="18" charset="0"/>
              </a:rPr>
              <a:t> </a:t>
            </a:r>
            <a:r>
              <a:rPr lang="bg-BG" b="1" dirty="0">
                <a:solidFill>
                  <a:srgbClr val="FFFF00"/>
                </a:solidFill>
                <a:latin typeface="Times New Roman" panose="02020603050405020304" pitchFamily="18" charset="0"/>
                <a:cs typeface="Times New Roman" panose="02020603050405020304" pitchFamily="18" charset="0"/>
              </a:rPr>
              <a:t>лв.</a:t>
            </a:r>
            <a:r>
              <a:rPr lang="bg-BG" dirty="0">
                <a:latin typeface="Times New Roman" panose="02020603050405020304" pitchFamily="18" charset="0"/>
                <a:cs typeface="Times New Roman" panose="02020603050405020304" pitchFamily="18" charset="0"/>
              </a:rPr>
              <a:t> </a:t>
            </a:r>
            <a:r>
              <a:rPr lang="bg-BG" b="1" dirty="0">
                <a:latin typeface="Times New Roman" panose="02020603050405020304" pitchFamily="18" charset="0"/>
                <a:cs typeface="Times New Roman" panose="02020603050405020304" pitchFamily="18" charset="0"/>
              </a:rPr>
              <a:t>безвъзмездна финансова помощ, от които</a:t>
            </a:r>
          </a:p>
          <a:p>
            <a:pPr marL="576000" indent="-285750">
              <a:buFont typeface="Wingdings" panose="05000000000000000000" pitchFamily="2" charset="2"/>
              <a:buChar char="q"/>
            </a:pPr>
            <a:r>
              <a:rPr lang="bg-BG" b="1" dirty="0">
                <a:solidFill>
                  <a:srgbClr val="FFFF00"/>
                </a:solidFill>
                <a:latin typeface="Times New Roman" panose="02020603050405020304" pitchFamily="18" charset="0"/>
                <a:cs typeface="Times New Roman" panose="02020603050405020304" pitchFamily="18" charset="0"/>
              </a:rPr>
              <a:t>1 508 526.50 лв. от ЕСФ </a:t>
            </a:r>
          </a:p>
          <a:p>
            <a:pPr marL="576000" indent="-285750">
              <a:buFont typeface="Wingdings" panose="05000000000000000000" pitchFamily="2" charset="2"/>
              <a:buChar char="q"/>
            </a:pPr>
            <a:r>
              <a:rPr lang="bg-BG" b="1" dirty="0">
                <a:latin typeface="Times New Roman" panose="02020603050405020304" pitchFamily="18" charset="0"/>
                <a:cs typeface="Times New Roman" panose="02020603050405020304" pitchFamily="18" charset="0"/>
              </a:rPr>
              <a:t>   </a:t>
            </a:r>
            <a:r>
              <a:rPr lang="bg-BG" b="1" dirty="0">
                <a:solidFill>
                  <a:srgbClr val="FFFF00"/>
                </a:solidFill>
                <a:latin typeface="Times New Roman" panose="02020603050405020304" pitchFamily="18" charset="0"/>
                <a:cs typeface="Times New Roman" panose="02020603050405020304" pitchFamily="18" charset="0"/>
              </a:rPr>
              <a:t>210 184.42 лв. национално  съфинансиране</a:t>
            </a:r>
          </a:p>
        </p:txBody>
      </p:sp>
      <p:sp>
        <p:nvSpPr>
          <p:cNvPr id="10" name="Контейнер за номер на слайда 9">
            <a:extLst>
              <a:ext uri="{FF2B5EF4-FFF2-40B4-BE49-F238E27FC236}">
                <a16:creationId xmlns:a16="http://schemas.microsoft.com/office/drawing/2014/main" id="{6359EF0F-C30B-412F-8295-07D95A2553E4}"/>
              </a:ext>
            </a:extLst>
          </p:cNvPr>
          <p:cNvSpPr>
            <a:spLocks noGrp="1"/>
          </p:cNvSpPr>
          <p:nvPr>
            <p:ph type="sldNum" sz="quarter" idx="12"/>
          </p:nvPr>
        </p:nvSpPr>
        <p:spPr>
          <a:xfrm>
            <a:off x="711545" y="6433469"/>
            <a:ext cx="2743200" cy="365125"/>
          </a:xfrm>
        </p:spPr>
        <p:txBody>
          <a:bodyPr/>
          <a:lstStyle/>
          <a:p>
            <a:pPr algn="l"/>
            <a:fld id="{2853EFAC-7196-46AE-A59D-15D40822CCA1}" type="slidenum">
              <a:rPr lang="bg-BG" smtClean="0"/>
              <a:pPr algn="l"/>
              <a:t>2</a:t>
            </a:fld>
            <a:endParaRPr lang="bg-BG"/>
          </a:p>
        </p:txBody>
      </p:sp>
    </p:spTree>
    <p:extLst>
      <p:ext uri="{BB962C8B-B14F-4D97-AF65-F5344CB8AC3E}">
        <p14:creationId xmlns:p14="http://schemas.microsoft.com/office/powerpoint/2010/main" val="815497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96891" y="196850"/>
            <a:ext cx="2567932" cy="4090364"/>
          </a:xfrm>
          <a:solidFill>
            <a:schemeClr val="accent1">
              <a:lumMod val="20000"/>
              <a:lumOff val="80000"/>
            </a:schemeClr>
          </a:solidFill>
          <a:ln>
            <a:solidFill>
              <a:schemeClr val="tx1"/>
            </a:solidFill>
          </a:ln>
        </p:spPr>
        <p:txBody>
          <a:bodyPr>
            <a:normAutofit/>
          </a:bodyPr>
          <a:lstStyle/>
          <a:p>
            <a:r>
              <a:rPr lang="bg-BG" sz="2400" b="1" dirty="0">
                <a:solidFill>
                  <a:schemeClr val="accent1">
                    <a:lumMod val="50000"/>
                  </a:schemeClr>
                </a:solidFill>
                <a:latin typeface="Times New Roman" panose="02020603050405020304" pitchFamily="18" charset="0"/>
                <a:cs typeface="Times New Roman" panose="02020603050405020304" pitchFamily="18" charset="0"/>
              </a:rPr>
              <a:t>Пример за идентифицирани дигитални умения </a:t>
            </a:r>
            <a:r>
              <a:rPr lang="bg-BG" sz="1800" b="1" dirty="0">
                <a:solidFill>
                  <a:schemeClr val="accent1">
                    <a:lumMod val="50000"/>
                  </a:schemeClr>
                </a:solidFill>
                <a:latin typeface="Times New Roman" panose="02020603050405020304" pitchFamily="18" charset="0"/>
                <a:cs typeface="Times New Roman" panose="02020603050405020304" pitchFamily="18" charset="0"/>
              </a:rPr>
              <a:t>(в резултат от Дейност 1 и Дейност 2):</a:t>
            </a:r>
            <a:br>
              <a:rPr lang="bg-BG" sz="1800" b="1" dirty="0">
                <a:solidFill>
                  <a:schemeClr val="accent1">
                    <a:lumMod val="50000"/>
                  </a:schemeClr>
                </a:solidFill>
                <a:latin typeface="Times New Roman" panose="02020603050405020304" pitchFamily="18" charset="0"/>
                <a:cs typeface="Times New Roman" panose="02020603050405020304" pitchFamily="18" charset="0"/>
              </a:rPr>
            </a:br>
            <a:br>
              <a:rPr lang="bg-BG" sz="1800" b="1" dirty="0">
                <a:solidFill>
                  <a:schemeClr val="accent1">
                    <a:lumMod val="50000"/>
                  </a:schemeClr>
                </a:solidFill>
                <a:latin typeface="Times New Roman" panose="02020603050405020304" pitchFamily="18" charset="0"/>
                <a:cs typeface="Times New Roman" panose="02020603050405020304" pitchFamily="18" charset="0"/>
              </a:rPr>
            </a:br>
            <a:br>
              <a:rPr lang="bg-BG" sz="1800" b="1" dirty="0">
                <a:solidFill>
                  <a:schemeClr val="accent1">
                    <a:lumMod val="50000"/>
                  </a:schemeClr>
                </a:solidFill>
                <a:latin typeface="Times New Roman" panose="02020603050405020304" pitchFamily="18" charset="0"/>
                <a:cs typeface="Times New Roman" panose="02020603050405020304" pitchFamily="18" charset="0"/>
              </a:rPr>
            </a:br>
            <a:br>
              <a:rPr lang="bg-BG" sz="2000" b="1" dirty="0">
                <a:solidFill>
                  <a:schemeClr val="accent1">
                    <a:lumMod val="50000"/>
                  </a:schemeClr>
                </a:solidFill>
                <a:latin typeface="Times New Roman" panose="02020603050405020304" pitchFamily="18" charset="0"/>
                <a:cs typeface="Times New Roman" panose="02020603050405020304" pitchFamily="18" charset="0"/>
              </a:rPr>
            </a:br>
            <a:br>
              <a:rPr lang="bg-BG" sz="2000" b="1" dirty="0">
                <a:solidFill>
                  <a:schemeClr val="accent1">
                    <a:lumMod val="50000"/>
                  </a:schemeClr>
                </a:solidFill>
                <a:latin typeface="Times New Roman" panose="02020603050405020304" pitchFamily="18" charset="0"/>
                <a:cs typeface="Times New Roman" panose="02020603050405020304" pitchFamily="18" charset="0"/>
              </a:rPr>
            </a:br>
            <a:r>
              <a:rPr lang="bg-BG" sz="2000" b="1" dirty="0">
                <a:solidFill>
                  <a:schemeClr val="accent1">
                    <a:lumMod val="50000"/>
                  </a:schemeClr>
                </a:solidFill>
                <a:latin typeface="Times New Roman" panose="02020603050405020304" pitchFamily="18" charset="0"/>
                <a:cs typeface="Times New Roman" panose="02020603050405020304" pitchFamily="18" charset="0"/>
              </a:rPr>
              <a:t>Професия Лесоинженер,</a:t>
            </a:r>
            <a:br>
              <a:rPr lang="bg-BG" sz="2000" b="1" dirty="0">
                <a:solidFill>
                  <a:schemeClr val="accent1">
                    <a:lumMod val="50000"/>
                  </a:schemeClr>
                </a:solidFill>
                <a:latin typeface="Times New Roman" panose="02020603050405020304" pitchFamily="18" charset="0"/>
                <a:cs typeface="Times New Roman" panose="02020603050405020304" pitchFamily="18" charset="0"/>
              </a:rPr>
            </a:br>
            <a:r>
              <a:rPr lang="bg-BG" sz="2000" b="1" dirty="0">
                <a:solidFill>
                  <a:schemeClr val="accent1">
                    <a:lumMod val="50000"/>
                  </a:schemeClr>
                </a:solidFill>
                <a:latin typeface="Times New Roman" panose="02020603050405020304" pitchFamily="18" charset="0"/>
                <a:cs typeface="Times New Roman" panose="02020603050405020304" pitchFamily="18" charset="0"/>
              </a:rPr>
              <a:t>сектор Горско стопанство</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56966" y="117476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10208016" y="3077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434369" y="6468139"/>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11084544" y="143311"/>
            <a:ext cx="1131570" cy="844550"/>
          </a:xfrm>
          <a:prstGeom prst="rect">
            <a:avLst/>
          </a:prstGeom>
          <a:noFill/>
          <a:ln>
            <a:noFill/>
          </a:ln>
        </p:spPr>
      </p:pic>
      <p:graphicFrame>
        <p:nvGraphicFramePr>
          <p:cNvPr id="14" name="Object 13">
            <a:extLst>
              <a:ext uri="{FF2B5EF4-FFF2-40B4-BE49-F238E27FC236}">
                <a16:creationId xmlns:a16="http://schemas.microsoft.com/office/drawing/2014/main" id="{C9AFEB10-E6AB-A8D4-9B70-C7FF3543A20A}"/>
              </a:ext>
            </a:extLst>
          </p:cNvPr>
          <p:cNvGraphicFramePr>
            <a:graphicFrameLocks noChangeAspect="1"/>
          </p:cNvGraphicFramePr>
          <p:nvPr>
            <p:extLst>
              <p:ext uri="{D42A27DB-BD31-4B8C-83A1-F6EECF244321}">
                <p14:modId xmlns:p14="http://schemas.microsoft.com/office/powerpoint/2010/main" val="49381921"/>
              </p:ext>
            </p:extLst>
          </p:nvPr>
        </p:nvGraphicFramePr>
        <p:xfrm>
          <a:off x="2664823" y="195232"/>
          <a:ext cx="7543194" cy="6350903"/>
        </p:xfrm>
        <a:graphic>
          <a:graphicData uri="http://schemas.openxmlformats.org/presentationml/2006/ole">
            <mc:AlternateContent xmlns:mc="http://schemas.openxmlformats.org/markup-compatibility/2006">
              <mc:Choice xmlns:v="urn:schemas-microsoft-com:vml" Requires="v">
                <p:oleObj name="Document" r:id="rId6" imgW="6180469" imgH="6462210" progId="Word.Document.12">
                  <p:embed/>
                </p:oleObj>
              </mc:Choice>
              <mc:Fallback>
                <p:oleObj name="Document" r:id="rId6" imgW="6180469" imgH="6462210" progId="Word.Document.12">
                  <p:embed/>
                  <p:pic>
                    <p:nvPicPr>
                      <p:cNvPr id="14" name="Object 13">
                        <a:extLst>
                          <a:ext uri="{FF2B5EF4-FFF2-40B4-BE49-F238E27FC236}">
                            <a16:creationId xmlns:a16="http://schemas.microsoft.com/office/drawing/2014/main" id="{C9AFEB10-E6AB-A8D4-9B70-C7FF3543A20A}"/>
                          </a:ext>
                        </a:extLst>
                      </p:cNvPr>
                      <p:cNvPicPr/>
                      <p:nvPr/>
                    </p:nvPicPr>
                    <p:blipFill>
                      <a:blip r:embed="rId7"/>
                      <a:stretch>
                        <a:fillRect/>
                      </a:stretch>
                    </p:blipFill>
                    <p:spPr>
                      <a:xfrm>
                        <a:off x="2664823" y="195232"/>
                        <a:ext cx="7543194" cy="6350903"/>
                      </a:xfrm>
                      <a:prstGeom prst="rect">
                        <a:avLst/>
                      </a:prstGeom>
                      <a:solidFill>
                        <a:schemeClr val="accent6">
                          <a:lumMod val="20000"/>
                          <a:lumOff val="80000"/>
                        </a:schemeClr>
                      </a:solidFill>
                      <a:ln>
                        <a:solidFill>
                          <a:schemeClr val="tx1"/>
                        </a:solidFill>
                      </a:ln>
                    </p:spPr>
                  </p:pic>
                </p:oleObj>
              </mc:Fallback>
            </mc:AlternateContent>
          </a:graphicData>
        </a:graphic>
      </p:graphicFrame>
      <p:sp>
        <p:nvSpPr>
          <p:cNvPr id="9" name="Контейнер за номер на слайда 8">
            <a:extLst>
              <a:ext uri="{FF2B5EF4-FFF2-40B4-BE49-F238E27FC236}">
                <a16:creationId xmlns:a16="http://schemas.microsoft.com/office/drawing/2014/main" id="{759C564B-EDEC-404B-9C40-D59F8ACFB7CE}"/>
              </a:ext>
            </a:extLst>
          </p:cNvPr>
          <p:cNvSpPr>
            <a:spLocks noGrp="1"/>
          </p:cNvSpPr>
          <p:nvPr>
            <p:ph type="sldNum" sz="quarter" idx="12"/>
          </p:nvPr>
        </p:nvSpPr>
        <p:spPr>
          <a:xfrm>
            <a:off x="96891" y="6363572"/>
            <a:ext cx="2743200" cy="365125"/>
          </a:xfrm>
        </p:spPr>
        <p:txBody>
          <a:bodyPr/>
          <a:lstStyle/>
          <a:p>
            <a:pPr algn="l"/>
            <a:fld id="{2853EFAC-7196-46AE-A59D-15D40822CCA1}" type="slidenum">
              <a:rPr lang="bg-BG" smtClean="0"/>
              <a:pPr algn="l"/>
              <a:t>20</a:t>
            </a:fld>
            <a:endParaRPr lang="bg-BG" dirty="0"/>
          </a:p>
        </p:txBody>
      </p:sp>
    </p:spTree>
    <p:extLst>
      <p:ext uri="{BB962C8B-B14F-4D97-AF65-F5344CB8AC3E}">
        <p14:creationId xmlns:p14="http://schemas.microsoft.com/office/powerpoint/2010/main" val="2701837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rmAutofit/>
          </a:bodyPr>
          <a:lstStyle/>
          <a:p>
            <a:pPr algn="ctr"/>
            <a:r>
              <a:rPr lang="bg-BG" sz="2400" b="1" dirty="0">
                <a:solidFill>
                  <a:schemeClr val="accent1">
                    <a:lumMod val="50000"/>
                  </a:schemeClr>
                </a:solidFill>
                <a:latin typeface="Times New Roman" panose="02020603050405020304" pitchFamily="18" charset="0"/>
                <a:cs typeface="Times New Roman" panose="02020603050405020304" pitchFamily="18" charset="0"/>
              </a:rPr>
              <a:t>ДЕЙНОСТ  3: Разработване на инструменти за оценка и тестване на текущите умения на работната сила по сектори</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8880106" y="6216153"/>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95014" y="1811829"/>
            <a:ext cx="11362790" cy="4247317"/>
          </a:xfrm>
          <a:prstGeom prst="rect">
            <a:avLst/>
          </a:prstGeom>
          <a:solidFill>
            <a:schemeClr val="accent1">
              <a:lumMod val="20000"/>
              <a:lumOff val="80000"/>
            </a:schemeClr>
          </a:solidFill>
        </p:spPr>
        <p:txBody>
          <a:bodyPr wrap="square" rtlCol="0">
            <a:spAutoFit/>
          </a:bodyPr>
          <a:lstStyle/>
          <a:p>
            <a:pPr marL="342900" indent="-342900" algn="just">
              <a:spcAft>
                <a:spcPts val="1200"/>
              </a:spcAft>
              <a:buFont typeface="Wingdings" panose="05000000000000000000" pitchFamily="2" charset="2"/>
              <a:buChar char="§"/>
            </a:pPr>
            <a:r>
              <a:rPr lang="bg-BG" sz="2400" b="1" dirty="0">
                <a:latin typeface="Times New Roman" panose="02020603050405020304" pitchFamily="18" charset="0"/>
                <a:cs typeface="Times New Roman" panose="02020603050405020304" pitchFamily="18" charset="0"/>
              </a:rPr>
              <a:t>Разработен 1 бр. инструмент за оценка</a:t>
            </a:r>
            <a:r>
              <a:rPr lang="bg-BG" sz="2400" dirty="0">
                <a:latin typeface="Times New Roman" panose="02020603050405020304" pitchFamily="18" charset="0"/>
                <a:cs typeface="Times New Roman" panose="02020603050405020304" pitchFamily="18" charset="0"/>
              </a:rPr>
              <a:t>: една анкетна карта за всички тествани лица. Анкетната карта съдържа по два въпроса за всяко едно от тестваните 21 дигитални умения.</a:t>
            </a:r>
          </a:p>
          <a:p>
            <a:pPr marL="342900" indent="-342900" algn="just">
              <a:spcAft>
                <a:spcPts val="1200"/>
              </a:spcAft>
              <a:buFont typeface="Wingdings" panose="05000000000000000000" pitchFamily="2" charset="2"/>
              <a:buChar char="§"/>
            </a:pPr>
            <a:r>
              <a:rPr lang="bg-BG" sz="2400" b="1" dirty="0">
                <a:latin typeface="Times New Roman" panose="02020603050405020304" pitchFamily="18" charset="0"/>
                <a:cs typeface="Times New Roman" panose="02020603050405020304" pitchFamily="18" charset="0"/>
              </a:rPr>
              <a:t>Проведено анкетно проучване </a:t>
            </a:r>
            <a:r>
              <a:rPr lang="bg-BG" sz="2400" dirty="0">
                <a:latin typeface="Times New Roman" panose="02020603050405020304" pitchFamily="18" charset="0"/>
                <a:cs typeface="Times New Roman" panose="02020603050405020304" pitchFamily="18" charset="0"/>
              </a:rPr>
              <a:t>за оценка и тестване на текущите умения на работната сила по икономически сектори. При проучването са обхванати 360 самостоятелно тествани и оценени лица.</a:t>
            </a:r>
          </a:p>
          <a:p>
            <a:pPr marL="342900" indent="-342900" algn="just">
              <a:spcAft>
                <a:spcPts val="1200"/>
              </a:spcAft>
              <a:buFont typeface="Wingdings" panose="05000000000000000000" pitchFamily="2" charset="2"/>
              <a:buChar char="§"/>
            </a:pPr>
            <a:r>
              <a:rPr lang="bg-BG" sz="2400" dirty="0">
                <a:latin typeface="Times New Roman" panose="02020603050405020304" pitchFamily="18" charset="0"/>
                <a:cs typeface="Times New Roman" panose="02020603050405020304" pitchFamily="18" charset="0"/>
              </a:rPr>
              <a:t>На основа на резултатите от проведеното проучване е изготвен Доклад с изводи за актуалното състояние на текущите умения на работната сила.</a:t>
            </a:r>
          </a:p>
          <a:p>
            <a:pPr marL="342900" indent="-342900" algn="just">
              <a:spcAft>
                <a:spcPts val="1200"/>
              </a:spcAft>
              <a:buFont typeface="Wingdings" panose="05000000000000000000" pitchFamily="2" charset="2"/>
              <a:buChar char="§"/>
            </a:pPr>
            <a:r>
              <a:rPr lang="bg-BG" sz="2400" dirty="0">
                <a:latin typeface="Times New Roman" panose="02020603050405020304" pitchFamily="18" charset="0"/>
                <a:cs typeface="Times New Roman" panose="02020603050405020304" pitchFamily="18" charset="0"/>
              </a:rPr>
              <a:t>Докладът съдържа конкретни препоръки за развитието или надграждането на дигиталните умения във всяка една от 45-те ключови професии/длъжности.</a:t>
            </a: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78C31BA6-1E60-4463-83AA-CBED788A4ED1}"/>
              </a:ext>
            </a:extLst>
          </p:cNvPr>
          <p:cNvSpPr>
            <a:spLocks noGrp="1"/>
          </p:cNvSpPr>
          <p:nvPr>
            <p:ph type="sldNum" sz="quarter" idx="12"/>
          </p:nvPr>
        </p:nvSpPr>
        <p:spPr>
          <a:xfrm>
            <a:off x="395014" y="6271724"/>
            <a:ext cx="2743200" cy="365125"/>
          </a:xfrm>
        </p:spPr>
        <p:txBody>
          <a:bodyPr/>
          <a:lstStyle/>
          <a:p>
            <a:pPr algn="l"/>
            <a:fld id="{2853EFAC-7196-46AE-A59D-15D40822CCA1}" type="slidenum">
              <a:rPr lang="bg-BG" smtClean="0"/>
              <a:pPr algn="l"/>
              <a:t>21</a:t>
            </a:fld>
            <a:endParaRPr lang="bg-BG" dirty="0"/>
          </a:p>
        </p:txBody>
      </p:sp>
    </p:spTree>
    <p:extLst>
      <p:ext uri="{BB962C8B-B14F-4D97-AF65-F5344CB8AC3E}">
        <p14:creationId xmlns:p14="http://schemas.microsoft.com/office/powerpoint/2010/main" val="3604068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191406" y="129396"/>
            <a:ext cx="8029569" cy="1287292"/>
          </a:xfrm>
        </p:spPr>
        <p:txBody>
          <a:bodyPr>
            <a:normAutofit fontScale="90000"/>
          </a:bodyPr>
          <a:lstStyle/>
          <a:p>
            <a:pPr algn="ctr"/>
            <a:br>
              <a:rPr lang="bg-BG" sz="1800" b="1" dirty="0">
                <a:effectLst/>
                <a:latin typeface="+mn-lt"/>
                <a:ea typeface="Times New Roman" panose="02020603050405020304" pitchFamily="18" charset="0"/>
              </a:rPr>
            </a:br>
            <a:r>
              <a:rPr lang="bg-BG" sz="27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Основни резултати от реализирането на Дейност 3:</a:t>
            </a:r>
            <a:br>
              <a:rPr lang="bg-BG" sz="1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bg-BG" sz="1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сравнение между изискващите се и текущите нива на владеене</a:t>
            </a:r>
            <a:br>
              <a:rPr lang="bg-BG" sz="1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bg-BG" sz="1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на дигиталните умения, идентифицирани като необходими за изпълнението на професията/ длъжността</a:t>
            </a:r>
            <a:br>
              <a:rPr lang="bg-BG" sz="1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bg-BG" sz="2000" b="1"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П</a:t>
            </a:r>
            <a:r>
              <a:rPr lang="bg-BG" sz="2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ример: професията </a:t>
            </a:r>
            <a:r>
              <a:rPr lang="bg-BG" sz="1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ЛЕСОИНЖЕНЕР</a:t>
            </a:r>
            <a:br>
              <a:rPr lang="bg-BG"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bg-BG" sz="2133" b="1" dirty="0">
              <a:solidFill>
                <a:schemeClr val="tx2"/>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057405" y="6493995"/>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548640" y="5868966"/>
            <a:ext cx="10956614" cy="748795"/>
          </a:xfrm>
          <a:prstGeom prst="rect">
            <a:avLst/>
          </a:prstGeom>
          <a:noFill/>
        </p:spPr>
        <p:txBody>
          <a:bodyPr wrap="square" rtlCol="0">
            <a:spAutoFit/>
          </a:bodyPr>
          <a:lstStyle/>
          <a:p>
            <a:pPr algn="just"/>
            <a:endParaRPr lang="bg-BG" sz="2133"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graphicFrame>
        <p:nvGraphicFramePr>
          <p:cNvPr id="11" name="Table 10">
            <a:extLst>
              <a:ext uri="{FF2B5EF4-FFF2-40B4-BE49-F238E27FC236}">
                <a16:creationId xmlns:a16="http://schemas.microsoft.com/office/drawing/2014/main" id="{3B167C37-86CA-6AEF-91C2-207899D60913}"/>
              </a:ext>
            </a:extLst>
          </p:cNvPr>
          <p:cNvGraphicFramePr>
            <a:graphicFrameLocks noGrp="1"/>
          </p:cNvGraphicFramePr>
          <p:nvPr/>
        </p:nvGraphicFramePr>
        <p:xfrm>
          <a:off x="596846" y="-15112464"/>
          <a:ext cx="5985795" cy="4351342"/>
        </p:xfrm>
        <a:graphic>
          <a:graphicData uri="http://schemas.openxmlformats.org/drawingml/2006/table">
            <a:tbl>
              <a:tblPr firstRow="1" firstCol="1" bandRow="1"/>
              <a:tblGrid>
                <a:gridCol w="1547372">
                  <a:extLst>
                    <a:ext uri="{9D8B030D-6E8A-4147-A177-3AD203B41FA5}">
                      <a16:colId xmlns:a16="http://schemas.microsoft.com/office/drawing/2014/main" val="3233239446"/>
                    </a:ext>
                  </a:extLst>
                </a:gridCol>
                <a:gridCol w="1547372">
                  <a:extLst>
                    <a:ext uri="{9D8B030D-6E8A-4147-A177-3AD203B41FA5}">
                      <a16:colId xmlns:a16="http://schemas.microsoft.com/office/drawing/2014/main" val="1911099889"/>
                    </a:ext>
                  </a:extLst>
                </a:gridCol>
                <a:gridCol w="872207">
                  <a:extLst>
                    <a:ext uri="{9D8B030D-6E8A-4147-A177-3AD203B41FA5}">
                      <a16:colId xmlns:a16="http://schemas.microsoft.com/office/drawing/2014/main" val="2961040486"/>
                    </a:ext>
                  </a:extLst>
                </a:gridCol>
                <a:gridCol w="1009422">
                  <a:extLst>
                    <a:ext uri="{9D8B030D-6E8A-4147-A177-3AD203B41FA5}">
                      <a16:colId xmlns:a16="http://schemas.microsoft.com/office/drawing/2014/main" val="738570865"/>
                    </a:ext>
                  </a:extLst>
                </a:gridCol>
                <a:gridCol w="1009422">
                  <a:extLst>
                    <a:ext uri="{9D8B030D-6E8A-4147-A177-3AD203B41FA5}">
                      <a16:colId xmlns:a16="http://schemas.microsoft.com/office/drawing/2014/main" val="3326119842"/>
                    </a:ext>
                  </a:extLst>
                </a:gridCol>
              </a:tblGrid>
              <a:tr h="221063">
                <a:tc rowSpan="16">
                  <a:txBody>
                    <a:bodyPr/>
                    <a:lstStyle/>
                    <a:p>
                      <a:pPr>
                        <a:spcBef>
                          <a:spcPts val="300"/>
                        </a:spcBef>
                        <a:spcAft>
                          <a:spcPts val="300"/>
                        </a:spcAft>
                      </a:pPr>
                      <a:r>
                        <a:rPr lang="bg-BG" sz="200" b="1">
                          <a:effectLst/>
                          <a:latin typeface="Times New Roman" panose="02020603050405020304" pitchFamily="18" charset="0"/>
                          <a:ea typeface="Calibri" panose="020F0502020204030204" pitchFamily="34" charset="0"/>
                        </a:rPr>
                        <a:t>21326001</a:t>
                      </a:r>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Лесоинженер</a:t>
                      </a:r>
                      <a:endParaRPr lang="bg-BG" sz="200">
                        <a:effectLst/>
                        <a:latin typeface="Times New Roman" panose="02020603050405020304" pitchFamily="18" charset="0"/>
                        <a:ea typeface="Times New Roman" panose="02020603050405020304" pitchFamily="18" charset="0"/>
                      </a:endParaRPr>
                    </a:p>
                    <a:p>
                      <a:pPr>
                        <a:spcBef>
                          <a:spcPts val="300"/>
                        </a:spcBef>
                        <a:spcAft>
                          <a:spcPts val="300"/>
                        </a:spcAft>
                      </a:pPr>
                      <a:r>
                        <a:rPr lang="bg-BG" sz="200" b="1">
                          <a:effectLst/>
                          <a:latin typeface="Times New Roman" panose="02020603050405020304" pitchFamily="18" charset="0"/>
                          <a:ea typeface="Calibri" panose="020F0502020204030204" pitchFamily="34" charset="0"/>
                        </a:rPr>
                        <a:t>(Финален вариант)</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800"/>
                        </a:spcAft>
                      </a:pPr>
                      <a:r>
                        <a:rPr lang="bg-BG" sz="200" b="1">
                          <a:effectLst/>
                          <a:latin typeface="Times New Roman" panose="02020603050405020304" pitchFamily="18" charset="0"/>
                          <a:ea typeface="Calibri" panose="020F0502020204030204" pitchFamily="34" charset="0"/>
                          <a:cs typeface="Times New Roman" panose="02020603050405020304" pitchFamily="18" charset="0"/>
                        </a:rPr>
                        <a:t>Общи дигитални умения:</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800"/>
                        </a:spcAft>
                      </a:pPr>
                      <a:r>
                        <a:rPr lang="bg-BG" sz="200" b="1">
                          <a:effectLst/>
                          <a:latin typeface="Times New Roman" panose="02020603050405020304" pitchFamily="18" charset="0"/>
                          <a:ea typeface="Calibri" panose="020F0502020204030204" pitchFamily="34" charset="0"/>
                          <a:cs typeface="Times New Roman" panose="02020603050405020304" pitchFamily="18" charset="0"/>
                        </a:rPr>
                        <a:t>Изискващо се</a:t>
                      </a:r>
                      <a:br>
                        <a:rPr lang="bg-BG" sz="200" b="1">
                          <a:effectLst/>
                          <a:latin typeface="Times New Roman" panose="02020603050405020304" pitchFamily="18" charset="0"/>
                          <a:ea typeface="Calibri" panose="020F0502020204030204" pitchFamily="34" charset="0"/>
                          <a:cs typeface="Times New Roman" panose="02020603050405020304" pitchFamily="18" charset="0"/>
                        </a:rPr>
                      </a:br>
                      <a:r>
                        <a:rPr lang="bg-BG" sz="200" b="1">
                          <a:effectLst/>
                          <a:latin typeface="Times New Roman" panose="02020603050405020304" pitchFamily="18" charset="0"/>
                          <a:ea typeface="Calibri" panose="020F0502020204030204" pitchFamily="34" charset="0"/>
                          <a:cs typeface="Times New Roman" panose="02020603050405020304" pitchFamily="18" charset="0"/>
                        </a:rPr>
                        <a:t>ниво на</a:t>
                      </a:r>
                      <a:br>
                        <a:rPr lang="bg-BG" sz="200" b="1">
                          <a:effectLst/>
                          <a:latin typeface="Times New Roman" panose="02020603050405020304" pitchFamily="18" charset="0"/>
                          <a:ea typeface="Calibri" panose="020F0502020204030204" pitchFamily="34" charset="0"/>
                          <a:cs typeface="Times New Roman" panose="02020603050405020304" pitchFamily="18" charset="0"/>
                        </a:rPr>
                      </a:br>
                      <a:r>
                        <a:rPr lang="bg-BG" sz="200" b="1">
                          <a:effectLst/>
                          <a:latin typeface="Times New Roman" panose="02020603050405020304" pitchFamily="18" charset="0"/>
                          <a:ea typeface="Calibri" panose="020F0502020204030204" pitchFamily="34" charset="0"/>
                          <a:cs typeface="Times New Roman" panose="02020603050405020304" pitchFamily="18" charset="0"/>
                        </a:rPr>
                        <a:t>владеене</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800"/>
                        </a:spcAft>
                      </a:pPr>
                      <a:r>
                        <a:rPr lang="bg-BG" sz="200" b="1">
                          <a:effectLst/>
                          <a:latin typeface="Times New Roman" panose="02020603050405020304" pitchFamily="18" charset="0"/>
                          <a:ea typeface="Calibri" panose="020F0502020204030204" pitchFamily="34" charset="0"/>
                          <a:cs typeface="Times New Roman" panose="02020603050405020304" pitchFamily="18" charset="0"/>
                        </a:rPr>
                        <a:t>Текущо ниво</a:t>
                      </a:r>
                      <a:br>
                        <a:rPr lang="bg-BG" sz="200" b="1">
                          <a:effectLst/>
                          <a:latin typeface="Times New Roman" panose="02020603050405020304" pitchFamily="18" charset="0"/>
                          <a:ea typeface="Calibri" panose="020F0502020204030204" pitchFamily="34" charset="0"/>
                          <a:cs typeface="Times New Roman" panose="02020603050405020304" pitchFamily="18" charset="0"/>
                        </a:rPr>
                      </a:br>
                      <a:r>
                        <a:rPr lang="bg-BG" sz="200" b="1">
                          <a:effectLst/>
                          <a:latin typeface="Times New Roman" panose="02020603050405020304" pitchFamily="18" charset="0"/>
                          <a:ea typeface="Calibri" panose="020F0502020204030204" pitchFamily="34" charset="0"/>
                          <a:cs typeface="Times New Roman" panose="02020603050405020304" pitchFamily="18" charset="0"/>
                        </a:rPr>
                        <a:t>на владеене</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800"/>
                        </a:spcAft>
                      </a:pPr>
                      <a:r>
                        <a:rPr lang="bg-BG" sz="200" b="1">
                          <a:effectLst/>
                          <a:latin typeface="Times New Roman" panose="02020603050405020304" pitchFamily="18" charset="0"/>
                          <a:ea typeface="Calibri" panose="020F0502020204030204" pitchFamily="34" charset="0"/>
                          <a:cs typeface="Times New Roman" panose="02020603050405020304" pitchFamily="18" charset="0"/>
                        </a:rPr>
                        <a:t>Необходимост от обучение</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4030137"/>
                  </a:ext>
                </a:extLst>
              </a:tr>
              <a:tr h="207865">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Сърфиране, търсене и филтриране на данни, информация и дигитално съдържание (1.1)</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Напреднало - 5</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Основно </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Необходимо е сериозно обуче-ние. Целта е тази група умения да се надградят </a:t>
                      </a:r>
                      <a:r>
                        <a:rPr lang="bg-BG" sz="200" b="1">
                          <a:effectLst/>
                          <a:latin typeface="Times New Roman" panose="02020603050405020304" pitchFamily="18" charset="0"/>
                          <a:ea typeface="Calibri" panose="020F0502020204030204" pitchFamily="34" charset="0"/>
                        </a:rPr>
                        <a:t>с две нива по-нагоре.</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233343"/>
                  </a:ext>
                </a:extLst>
              </a:tr>
              <a:tr h="207865">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Оценяване и анализ на данни, информация и дигитално съдържание (1.2)</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Напреднало - 5</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Основно </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Необходимо е сериозно обуче-ние. Целта е тази група умения да се надградят </a:t>
                      </a:r>
                      <a:r>
                        <a:rPr lang="bg-BG" sz="200" b="1">
                          <a:effectLst/>
                          <a:latin typeface="Times New Roman" panose="02020603050405020304" pitchFamily="18" charset="0"/>
                          <a:ea typeface="Calibri" panose="020F0502020204030204" pitchFamily="34" charset="0"/>
                        </a:rPr>
                        <a:t>с две нива по-нагоре</a:t>
                      </a:r>
                      <a:r>
                        <a:rPr lang="bg-BG" sz="200">
                          <a:effectLst/>
                          <a:latin typeface="Times New Roman" panose="02020603050405020304" pitchFamily="18" charset="0"/>
                          <a:ea typeface="Calibri" panose="020F0502020204030204" pitchFamily="34" charset="0"/>
                        </a:rPr>
                        <a:t>.</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0537922"/>
                  </a:ext>
                </a:extLst>
              </a:tr>
              <a:tr h="233848">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„Умения за управление на данни, информация и дигитално съдържание“ (1.3)</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Напреднало - 6</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Средно </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Необходимо е обучение, в резултат на което тази група умения </a:t>
                      </a:r>
                      <a:r>
                        <a:rPr lang="bg-BG" sz="200" b="1">
                          <a:effectLst/>
                          <a:latin typeface="Times New Roman" panose="02020603050405020304" pitchFamily="18" charset="0"/>
                          <a:ea typeface="Calibri" panose="020F0502020204030204" pitchFamily="34" charset="0"/>
                        </a:rPr>
                        <a:t>да се доразвият с едно ниво по-нагоре</a:t>
                      </a:r>
                      <a:r>
                        <a:rPr lang="bg-BG" sz="200">
                          <a:effectLst/>
                          <a:latin typeface="Times New Roman" panose="02020603050405020304" pitchFamily="18" charset="0"/>
                          <a:ea typeface="Calibri" panose="020F0502020204030204" pitchFamily="34" charset="0"/>
                        </a:rPr>
                        <a:t>.</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5564384"/>
                  </a:ext>
                </a:extLst>
              </a:tr>
              <a:tr h="207865">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Комуникация и взаимодействие с колеги, партньори и клиенти чрез дигитални технологии (2.1)</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Високо специализирано - 7</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Средно </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Необходимо е сериозно обуче-ние. Целта е тази група умения да се надградят </a:t>
                      </a:r>
                      <a:r>
                        <a:rPr lang="bg-BG" sz="200" b="1">
                          <a:effectLst/>
                          <a:latin typeface="Times New Roman" panose="02020603050405020304" pitchFamily="18" charset="0"/>
                          <a:ea typeface="Calibri" panose="020F0502020204030204" pitchFamily="34" charset="0"/>
                        </a:rPr>
                        <a:t>с две нива по-нагоре</a:t>
                      </a:r>
                      <a:r>
                        <a:rPr lang="bg-BG" sz="200">
                          <a:effectLst/>
                          <a:latin typeface="Times New Roman" panose="02020603050405020304" pitchFamily="18" charset="0"/>
                          <a:ea typeface="Calibri" panose="020F0502020204030204" pitchFamily="34" charset="0"/>
                        </a:rPr>
                        <a:t>.</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0804912"/>
                  </a:ext>
                </a:extLst>
              </a:tr>
              <a:tr h="221063">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Споделяне на данни, информация и дигитално съдържание чрез подходящи дигитални технологии (2.2)</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Високо специализирано - 7</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Средно</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Необходимо е сериозно обуче-ние. Целта е тази група умения да се надградят </a:t>
                      </a:r>
                      <a:r>
                        <a:rPr lang="bg-BG" sz="200" b="1">
                          <a:effectLst/>
                          <a:latin typeface="Times New Roman" panose="02020603050405020304" pitchFamily="18" charset="0"/>
                          <a:ea typeface="Calibri" panose="020F0502020204030204" pitchFamily="34" charset="0"/>
                        </a:rPr>
                        <a:t>с две нива по-нагоре</a:t>
                      </a:r>
                      <a:r>
                        <a:rPr lang="bg-BG" sz="200">
                          <a:effectLst/>
                          <a:latin typeface="Times New Roman" panose="02020603050405020304" pitchFamily="18" charset="0"/>
                          <a:ea typeface="Calibri" panose="020F0502020204030204" pitchFamily="34" charset="0"/>
                        </a:rPr>
                        <a:t>.</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9255918"/>
                  </a:ext>
                </a:extLst>
              </a:tr>
              <a:tr h="248867">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Умения за сътрудничество чрез дигитални технологии, в т. ч. съвместно изграждане и създаване на данни, ресурси и знания (2.4)</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Напреднало - 6</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Средно</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Необходимо е обучение, в резултат на което тази група умения </a:t>
                      </a:r>
                      <a:r>
                        <a:rPr lang="bg-BG" sz="200" b="1">
                          <a:effectLst/>
                          <a:latin typeface="Times New Roman" panose="02020603050405020304" pitchFamily="18" charset="0"/>
                          <a:ea typeface="Calibri" panose="020F0502020204030204" pitchFamily="34" charset="0"/>
                        </a:rPr>
                        <a:t>да се доразвият с едно ниво по-нагоре</a:t>
                      </a:r>
                      <a:r>
                        <a:rPr lang="bg-BG" sz="200">
                          <a:effectLst/>
                          <a:latin typeface="Times New Roman" panose="02020603050405020304" pitchFamily="18" charset="0"/>
                          <a:ea typeface="Calibri" panose="020F0502020204030204" pitchFamily="34" charset="0"/>
                        </a:rPr>
                        <a:t>.</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7894721"/>
                  </a:ext>
                </a:extLst>
              </a:tr>
              <a:tr h="233848">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Разработване на дигитално съдържание, в различни формати и с различни дигитални средства (3.1.)</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Напреднало - 6</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Средно</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Необходимо е обучение, в резултат на което тази група умения </a:t>
                      </a:r>
                      <a:r>
                        <a:rPr lang="bg-BG" sz="200" b="1">
                          <a:effectLst/>
                          <a:latin typeface="Times New Roman" panose="02020603050405020304" pitchFamily="18" charset="0"/>
                          <a:ea typeface="Calibri" panose="020F0502020204030204" pitchFamily="34" charset="0"/>
                        </a:rPr>
                        <a:t>да се доразвият с едно ниво по-нагоре</a:t>
                      </a:r>
                      <a:r>
                        <a:rPr lang="bg-BG" sz="200">
                          <a:effectLst/>
                          <a:latin typeface="Times New Roman" panose="02020603050405020304" pitchFamily="18" charset="0"/>
                          <a:ea typeface="Calibri" panose="020F0502020204030204" pitchFamily="34" charset="0"/>
                        </a:rPr>
                        <a:t>.</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5410880"/>
                  </a:ext>
                </a:extLst>
              </a:tr>
              <a:tr h="337780">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Интегриране и преработване, подобряване, интегриране на дигитално съдържание (3.2)</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Напреднало - 6</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Напреднали</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Не е необходимо обучение за тази група дигитални умения. Би могло да се предвиди кратък модул за затвърждаване на знанията и уменията.</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6810984"/>
                  </a:ext>
                </a:extLst>
              </a:tr>
              <a:tr h="415729">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Защита на личните данни и поверителност (4.2)</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Високо специализирано - 7</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Основно</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Много сериозен дефицит от умения в тази група. Нужно е много задълбочено обучение, което да награди основните знания и да ги доведе до високо</a:t>
                      </a:r>
                      <a:endParaRPr lang="bg-BG" sz="200">
                        <a:effectLst/>
                        <a:latin typeface="Times New Roman" panose="02020603050405020304" pitchFamily="18" charset="0"/>
                        <a:ea typeface="Times New Roman" panose="02020603050405020304" pitchFamily="18" charset="0"/>
                      </a:endParaRPr>
                    </a:p>
                    <a:p>
                      <a:r>
                        <a:rPr lang="bg-BG" sz="200">
                          <a:effectLst/>
                          <a:latin typeface="Times New Roman" panose="02020603050405020304" pitchFamily="18" charset="0"/>
                          <a:ea typeface="Calibri" panose="020F0502020204030204" pitchFamily="34" charset="0"/>
                        </a:rPr>
                        <a:t>специализирано ниво.</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253171"/>
                  </a:ext>
                </a:extLst>
              </a:tr>
              <a:tr h="276671">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Защита на околната среда. Разбиране на въздействието на дигиталните технологии и тяхното използване върху околната среда (4.4)</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Високо специализирано - 7</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Средно</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Необходимо е сериозно обучение. Целта е тази група умения да се надградят </a:t>
                      </a:r>
                      <a:r>
                        <a:rPr lang="bg-BG" sz="200" b="1">
                          <a:effectLst/>
                          <a:latin typeface="Times New Roman" panose="02020603050405020304" pitchFamily="18" charset="0"/>
                          <a:ea typeface="Calibri" panose="020F0502020204030204" pitchFamily="34" charset="0"/>
                        </a:rPr>
                        <a:t>с две нива по-нагоре</a:t>
                      </a:r>
                      <a:r>
                        <a:rPr lang="bg-BG" sz="200">
                          <a:effectLst/>
                          <a:latin typeface="Times New Roman" panose="02020603050405020304" pitchFamily="18" charset="0"/>
                          <a:ea typeface="Calibri" panose="020F0502020204030204" pitchFamily="34" charset="0"/>
                        </a:rPr>
                        <a:t>.</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4618874"/>
                  </a:ext>
                </a:extLst>
              </a:tr>
              <a:tr h="389746">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Разпознаване и решаване на технически проблеми (5.1)</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Високо специализирано - 8</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Основно</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Много сериозен дефицит от умения в тази група. Нужно е много задълбочено обучение, което да награди основните знания и да ги доведе до високо</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2308224"/>
                  </a:ext>
                </a:extLst>
              </a:tr>
              <a:tr h="389746">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Идентифициране на нуждите и технологични решения (5.2)</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Високо специали-зирано - 8</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Основно </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Много сериозен дефицит от умения в тази група. Нужно е много задълбочено обучение, което да награди основните знания и да ги доведе до високо</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3576286"/>
                  </a:ext>
                </a:extLst>
              </a:tr>
              <a:tr h="276671">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Умения за креативно използване на дигиталните технологии за създаване на знания и иновативни процеси и продукти“ (5.3)</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Напреднало - 6</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Средно</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Необходимо е обучение, в резултат на което тази група умения </a:t>
                      </a:r>
                      <a:r>
                        <a:rPr lang="bg-BG" sz="200" b="1">
                          <a:effectLst/>
                          <a:latin typeface="Times New Roman" panose="02020603050405020304" pitchFamily="18" charset="0"/>
                          <a:ea typeface="Calibri" panose="020F0502020204030204" pitchFamily="34" charset="0"/>
                        </a:rPr>
                        <a:t>да се доразвият с едно ниво по-нагоре</a:t>
                      </a:r>
                      <a:r>
                        <a:rPr lang="bg-BG" sz="200">
                          <a:effectLst/>
                          <a:latin typeface="Times New Roman" panose="02020603050405020304" pitchFamily="18" charset="0"/>
                          <a:ea typeface="Calibri" panose="020F0502020204030204" pitchFamily="34" charset="0"/>
                        </a:rPr>
                        <a:t>.</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583984"/>
                  </a:ext>
                </a:extLst>
              </a:tr>
              <a:tr h="233848">
                <a:tc vMerge="1">
                  <a:txBody>
                    <a:bodyPr/>
                    <a:lstStyle/>
                    <a:p>
                      <a:endParaRPr lang="bg-BG"/>
                    </a:p>
                  </a:txBody>
                  <a:tcPr/>
                </a:tc>
                <a:tc>
                  <a:txBody>
                    <a:bodyPr/>
                    <a:lstStyle/>
                    <a:p>
                      <a:pPr marL="342900" lvl="0" indent="-342900">
                        <a:lnSpc>
                          <a:spcPct val="107000"/>
                        </a:lnSpc>
                        <a:spcAft>
                          <a:spcPts val="800"/>
                        </a:spcAft>
                        <a:buFont typeface="+mj-lt"/>
                        <a:buAutoNum type="arabicParenR"/>
                      </a:pPr>
                      <a:r>
                        <a:rPr lang="bg-BG" sz="200">
                          <a:effectLst/>
                          <a:latin typeface="Times New Roman" panose="02020603050405020304" pitchFamily="18" charset="0"/>
                          <a:ea typeface="Calibri" panose="020F0502020204030204" pitchFamily="34" charset="0"/>
                          <a:cs typeface="Times New Roman" panose="02020603050405020304" pitchFamily="18" charset="0"/>
                        </a:rPr>
                        <a:t>Идентифициране на пропуски в дигиталната компетентност (5.4)</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br>
                        <a:rPr lang="bg-BG" sz="200" b="1">
                          <a:effectLst/>
                          <a:latin typeface="Times New Roman" panose="02020603050405020304" pitchFamily="18" charset="0"/>
                          <a:ea typeface="Calibri" panose="020F0502020204030204" pitchFamily="34" charset="0"/>
                        </a:rPr>
                      </a:br>
                      <a:r>
                        <a:rPr lang="bg-BG" sz="200" b="1">
                          <a:effectLst/>
                          <a:latin typeface="Times New Roman" panose="02020603050405020304" pitchFamily="18" charset="0"/>
                          <a:ea typeface="Calibri" panose="020F0502020204030204" pitchFamily="34" charset="0"/>
                        </a:rPr>
                        <a:t>Напреднало - 6</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b="1">
                          <a:effectLst/>
                          <a:latin typeface="Times New Roman" panose="02020603050405020304" pitchFamily="18" charset="0"/>
                          <a:ea typeface="Calibri" panose="020F0502020204030204" pitchFamily="34" charset="0"/>
                        </a:rPr>
                        <a:t> </a:t>
                      </a:r>
                      <a:endParaRPr lang="bg-BG" sz="200">
                        <a:effectLst/>
                        <a:latin typeface="Times New Roman" panose="02020603050405020304" pitchFamily="18" charset="0"/>
                        <a:ea typeface="Times New Roman" panose="02020603050405020304" pitchFamily="18" charset="0"/>
                      </a:endParaRPr>
                    </a:p>
                    <a:p>
                      <a:r>
                        <a:rPr lang="bg-BG" sz="200" b="1">
                          <a:effectLst/>
                          <a:latin typeface="Times New Roman" panose="02020603050405020304" pitchFamily="18" charset="0"/>
                          <a:ea typeface="Calibri" panose="020F0502020204030204" pitchFamily="34" charset="0"/>
                        </a:rPr>
                        <a:t>Основно</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bg-BG" sz="200">
                          <a:effectLst/>
                          <a:latin typeface="Times New Roman" panose="02020603050405020304" pitchFamily="18" charset="0"/>
                          <a:ea typeface="Calibri" panose="020F0502020204030204" pitchFamily="34" charset="0"/>
                        </a:rPr>
                        <a:t>Необходимо е обучение, в резултат на което тази група умения </a:t>
                      </a:r>
                      <a:r>
                        <a:rPr lang="bg-BG" sz="200" b="1">
                          <a:effectLst/>
                          <a:latin typeface="Times New Roman" panose="02020603050405020304" pitchFamily="18" charset="0"/>
                          <a:ea typeface="Calibri" panose="020F0502020204030204" pitchFamily="34" charset="0"/>
                        </a:rPr>
                        <a:t>да се доразвият с едно ниво по-нагоре</a:t>
                      </a:r>
                      <a:r>
                        <a:rPr lang="bg-BG" sz="200">
                          <a:effectLst/>
                          <a:latin typeface="Times New Roman" panose="02020603050405020304" pitchFamily="18" charset="0"/>
                          <a:ea typeface="Calibri" panose="020F0502020204030204" pitchFamily="34" charset="0"/>
                        </a:rPr>
                        <a:t>.</a:t>
                      </a:r>
                      <a:endParaRPr lang="bg-BG" sz="200">
                        <a:effectLst/>
                        <a:latin typeface="Times New Roman" panose="02020603050405020304" pitchFamily="18" charset="0"/>
                        <a:ea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395348"/>
                  </a:ext>
                </a:extLst>
              </a:tr>
              <a:tr h="248867">
                <a:tc vMerge="1">
                  <a:txBody>
                    <a:bodyPr/>
                    <a:lstStyle/>
                    <a:p>
                      <a:endParaRPr lang="bg-BG"/>
                    </a:p>
                  </a:txBody>
                  <a:tcPr/>
                </a:tc>
                <a:tc gridSpan="2">
                  <a:txBody>
                    <a:bodyPr/>
                    <a:lstStyle/>
                    <a:p>
                      <a:pPr marL="457200">
                        <a:lnSpc>
                          <a:spcPct val="107000"/>
                        </a:lnSpc>
                      </a:pPr>
                      <a:r>
                        <a:rPr lang="bg-BG" sz="200" b="1">
                          <a:effectLst/>
                          <a:latin typeface="Times New Roman" panose="02020603050405020304" pitchFamily="18" charset="0"/>
                          <a:ea typeface="Calibri" panose="020F0502020204030204" pitchFamily="34" charset="0"/>
                          <a:cs typeface="Times New Roman" panose="02020603050405020304" pitchFamily="18" charset="0"/>
                        </a:rPr>
                        <a:t>Специфични дигитални умения:</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bg-BG" sz="200">
                          <a:effectLst/>
                          <a:latin typeface="Times New Roman" panose="02020603050405020304" pitchFamily="18" charset="0"/>
                          <a:ea typeface="Calibri" panose="020F0502020204030204" pitchFamily="34" charset="0"/>
                          <a:cs typeface="Times New Roman" panose="02020603050405020304" pitchFamily="18" charset="0"/>
                        </a:rPr>
                        <a:t>Работа със специализиран софтуер за целите на планиране, осъществяване и отчитане на дейностите в горското стопанство</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g-BG"/>
                    </a:p>
                  </a:txBody>
                  <a:tcPr/>
                </a:tc>
                <a:tc>
                  <a:txBody>
                    <a:bodyPr/>
                    <a:lstStyle/>
                    <a:p>
                      <a:pPr marL="457200">
                        <a:lnSpc>
                          <a:spcPct val="107000"/>
                        </a:lnSpc>
                      </a:pPr>
                      <a:r>
                        <a:rPr lang="bg-BG" sz="200" b="1">
                          <a:effectLst/>
                          <a:latin typeface="Times New Roman" panose="02020603050405020304" pitchFamily="18" charset="0"/>
                          <a:ea typeface="Calibri" panose="020F0502020204030204" pitchFamily="34" charset="0"/>
                          <a:cs typeface="Times New Roman" panose="02020603050405020304" pitchFamily="18" charset="0"/>
                        </a:rPr>
                        <a:t>Нивото на владеене отговоря на изискванията.</a:t>
                      </a:r>
                      <a:endParaRPr lang="bg-BG" sz="20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800"/>
                        </a:spcAft>
                      </a:pPr>
                      <a:r>
                        <a:rPr lang="bg-BG" sz="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0629" marR="10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0186512"/>
                  </a:ext>
                </a:extLst>
              </a:tr>
            </a:tbl>
          </a:graphicData>
        </a:graphic>
      </p:graphicFrame>
      <p:graphicFrame>
        <p:nvGraphicFramePr>
          <p:cNvPr id="14" name="Table 13">
            <a:extLst>
              <a:ext uri="{FF2B5EF4-FFF2-40B4-BE49-F238E27FC236}">
                <a16:creationId xmlns:a16="http://schemas.microsoft.com/office/drawing/2014/main" id="{8EC675AB-CD62-3670-DEE4-D1B78E965CCB}"/>
              </a:ext>
            </a:extLst>
          </p:cNvPr>
          <p:cNvGraphicFramePr>
            <a:graphicFrameLocks noGrp="1"/>
          </p:cNvGraphicFramePr>
          <p:nvPr>
            <p:extLst>
              <p:ext uri="{D42A27DB-BD31-4B8C-83A1-F6EECF244321}">
                <p14:modId xmlns:p14="http://schemas.microsoft.com/office/powerpoint/2010/main" val="2986100846"/>
              </p:ext>
            </p:extLst>
          </p:nvPr>
        </p:nvGraphicFramePr>
        <p:xfrm>
          <a:off x="191406" y="1479665"/>
          <a:ext cx="11451955" cy="4979762"/>
        </p:xfrm>
        <a:graphic>
          <a:graphicData uri="http://schemas.openxmlformats.org/drawingml/2006/table">
            <a:tbl>
              <a:tblPr firstRow="1" firstCol="1" bandRow="1"/>
              <a:tblGrid>
                <a:gridCol w="1694791">
                  <a:extLst>
                    <a:ext uri="{9D8B030D-6E8A-4147-A177-3AD203B41FA5}">
                      <a16:colId xmlns:a16="http://schemas.microsoft.com/office/drawing/2014/main" val="2240507673"/>
                    </a:ext>
                  </a:extLst>
                </a:gridCol>
                <a:gridCol w="3093127">
                  <a:extLst>
                    <a:ext uri="{9D8B030D-6E8A-4147-A177-3AD203B41FA5}">
                      <a16:colId xmlns:a16="http://schemas.microsoft.com/office/drawing/2014/main" val="2756162077"/>
                    </a:ext>
                  </a:extLst>
                </a:gridCol>
                <a:gridCol w="1554480">
                  <a:extLst>
                    <a:ext uri="{9D8B030D-6E8A-4147-A177-3AD203B41FA5}">
                      <a16:colId xmlns:a16="http://schemas.microsoft.com/office/drawing/2014/main" val="3544923196"/>
                    </a:ext>
                  </a:extLst>
                </a:gridCol>
                <a:gridCol w="1995054">
                  <a:extLst>
                    <a:ext uri="{9D8B030D-6E8A-4147-A177-3AD203B41FA5}">
                      <a16:colId xmlns:a16="http://schemas.microsoft.com/office/drawing/2014/main" val="3291809757"/>
                    </a:ext>
                  </a:extLst>
                </a:gridCol>
                <a:gridCol w="3114503">
                  <a:extLst>
                    <a:ext uri="{9D8B030D-6E8A-4147-A177-3AD203B41FA5}">
                      <a16:colId xmlns:a16="http://schemas.microsoft.com/office/drawing/2014/main" val="103269940"/>
                    </a:ext>
                  </a:extLst>
                </a:gridCol>
              </a:tblGrid>
              <a:tr h="543712">
                <a:tc rowSpan="7">
                  <a:txBody>
                    <a:bodyPr/>
                    <a:lstStyle/>
                    <a:p>
                      <a:pPr>
                        <a:lnSpc>
                          <a:spcPct val="115000"/>
                        </a:lnSpc>
                        <a:spcBef>
                          <a:spcPts val="300"/>
                        </a:spcBef>
                        <a:spcAft>
                          <a:spcPts val="300"/>
                        </a:spcAft>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21326001</a:t>
                      </a:r>
                      <a:br>
                        <a:rPr lang="bg-BG" sz="1200" b="1" dirty="0">
                          <a:effectLst/>
                          <a:latin typeface="Times New Roman" panose="02020603050405020304" pitchFamily="18" charset="0"/>
                          <a:ea typeface="Calibri" panose="020F0502020204030204" pitchFamily="34" charset="0"/>
                          <a:cs typeface="Times New Roman" panose="02020603050405020304" pitchFamily="18" charset="0"/>
                        </a:rPr>
                      </a:b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Лесоинженер</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a:lnSpc>
                          <a:spcPct val="100000"/>
                        </a:lnSpc>
                        <a:spcAft>
                          <a:spcPts val="800"/>
                        </a:spcAft>
                      </a:pPr>
                      <a:endParaRPr lang="bg-BG"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ctr">
                        <a:lnSpc>
                          <a:spcPct val="100000"/>
                        </a:lnSpc>
                        <a:spcAft>
                          <a:spcPts val="800"/>
                        </a:spcAft>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Общи дигитални умения:</a:t>
                      </a:r>
                      <a:endParaRPr lang="bg-BG"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a:lnSpc>
                          <a:spcPct val="100000"/>
                        </a:lnSpc>
                        <a:spcAft>
                          <a:spcPts val="800"/>
                        </a:spcAft>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Изискващо се</a:t>
                      </a:r>
                      <a:br>
                        <a:rPr lang="bg-BG" sz="1200" b="1" dirty="0">
                          <a:effectLst/>
                          <a:latin typeface="Times New Roman" panose="02020603050405020304" pitchFamily="18" charset="0"/>
                          <a:ea typeface="Calibri" panose="020F0502020204030204" pitchFamily="34" charset="0"/>
                          <a:cs typeface="Times New Roman" panose="02020603050405020304" pitchFamily="18" charset="0"/>
                        </a:rPr>
                      </a:b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ниво на</a:t>
                      </a:r>
                      <a:br>
                        <a:rPr lang="bg-BG" sz="1200" b="1" dirty="0">
                          <a:effectLst/>
                          <a:latin typeface="Times New Roman" panose="02020603050405020304" pitchFamily="18" charset="0"/>
                          <a:ea typeface="Calibri" panose="020F0502020204030204" pitchFamily="34" charset="0"/>
                          <a:cs typeface="Times New Roman" panose="02020603050405020304" pitchFamily="18" charset="0"/>
                        </a:rPr>
                      </a:b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владеене</a:t>
                      </a:r>
                      <a:endParaRPr lang="bg-BG"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a:lnSpc>
                          <a:spcPct val="100000"/>
                        </a:lnSpc>
                        <a:spcAft>
                          <a:spcPts val="800"/>
                        </a:spcAft>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Текущо ниво</a:t>
                      </a:r>
                      <a:br>
                        <a:rPr lang="bg-BG" sz="1200" b="1" dirty="0">
                          <a:effectLst/>
                          <a:latin typeface="Times New Roman" panose="02020603050405020304" pitchFamily="18" charset="0"/>
                          <a:ea typeface="Calibri" panose="020F0502020204030204" pitchFamily="34" charset="0"/>
                          <a:cs typeface="Times New Roman" panose="02020603050405020304" pitchFamily="18" charset="0"/>
                        </a:rPr>
                      </a:b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на владеене</a:t>
                      </a:r>
                      <a:endParaRPr lang="bg-BG"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a:lnSpc>
                          <a:spcPct val="100000"/>
                        </a:lnSpc>
                        <a:spcAft>
                          <a:spcPts val="800"/>
                        </a:spcAft>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Необходимост от обучение</a:t>
                      </a:r>
                      <a:endParaRPr lang="bg-BG"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52080710"/>
                  </a:ext>
                </a:extLst>
              </a:tr>
              <a:tr h="597593">
                <a:tc vMerge="1">
                  <a:txBody>
                    <a:bodyPr/>
                    <a:lstStyle/>
                    <a:p>
                      <a:endParaRPr lang="bg-BG"/>
                    </a:p>
                  </a:txBody>
                  <a:tcPr/>
                </a:tc>
                <a:tc>
                  <a:txBody>
                    <a:bodyPr/>
                    <a:lstStyle/>
                    <a:p>
                      <a:pPr marL="0" lvl="0" indent="0">
                        <a:lnSpc>
                          <a:spcPct val="107000"/>
                        </a:lnSpc>
                        <a:spcAft>
                          <a:spcPts val="800"/>
                        </a:spcAft>
                        <a:buFont typeface="+mj-lt"/>
                        <a:buNone/>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Сърфиране, търсене и филтриране на данни, информация и дигитално съдържание (1.1)</a:t>
                      </a: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Напреднало - 5</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Основно </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Необходимо е сериозно обучение. Целта е тази група умения да се надградят </a:t>
                      </a: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с две нива по-нагоре.</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42081763"/>
                  </a:ext>
                </a:extLst>
              </a:tr>
              <a:tr h="597593">
                <a:tc vMerge="1">
                  <a:txBody>
                    <a:bodyPr/>
                    <a:lstStyle/>
                    <a:p>
                      <a:endParaRPr lang="bg-BG"/>
                    </a:p>
                  </a:txBody>
                  <a:tcPr/>
                </a:tc>
                <a:tc>
                  <a:txBody>
                    <a:bodyPr/>
                    <a:lstStyle/>
                    <a:p>
                      <a:pPr marL="0" lvl="0" indent="0">
                        <a:lnSpc>
                          <a:spcPct val="107000"/>
                        </a:lnSpc>
                        <a:spcAft>
                          <a:spcPts val="800"/>
                        </a:spcAft>
                        <a:buFont typeface="+mj-lt"/>
                        <a:buNone/>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Оценяване и анализ на данни, информация и дигитално съдържание (1.2)</a:t>
                      </a: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pPr>
                      <a:br>
                        <a:rPr lang="bg-BG" sz="1200" b="1" dirty="0">
                          <a:effectLst/>
                          <a:latin typeface="Times New Roman" panose="02020603050405020304" pitchFamily="18" charset="0"/>
                          <a:ea typeface="Calibri" panose="020F0502020204030204" pitchFamily="34" charset="0"/>
                          <a:cs typeface="Times New Roman" panose="02020603050405020304" pitchFamily="18" charset="0"/>
                        </a:rPr>
                      </a:b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Напреднало - 5</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Основно </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Необходимо е сериозно обучение. Целта е тази група умения да се надградят </a:t>
                      </a: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с две нива по-нагоре</a:t>
                      </a: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7157179"/>
                  </a:ext>
                </a:extLst>
              </a:tr>
              <a:tr h="800758">
                <a:tc vMerge="1">
                  <a:txBody>
                    <a:bodyPr/>
                    <a:lstStyle/>
                    <a:p>
                      <a:endParaRPr lang="bg-BG"/>
                    </a:p>
                  </a:txBody>
                  <a:tcPr/>
                </a:tc>
                <a:tc>
                  <a:txBody>
                    <a:bodyPr/>
                    <a:lstStyle/>
                    <a:p>
                      <a:pPr marL="0" lvl="0" indent="0">
                        <a:lnSpc>
                          <a:spcPct val="107000"/>
                        </a:lnSpc>
                        <a:spcAft>
                          <a:spcPts val="800"/>
                        </a:spcAft>
                        <a:buFont typeface="+mj-lt"/>
                        <a:buNone/>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Умения за управление на данни, информация и дигитално съдържание (1.3)</a:t>
                      </a: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pPr>
                      <a:br>
                        <a:rPr lang="bg-BG" sz="1200" b="1" dirty="0">
                          <a:effectLst/>
                          <a:latin typeface="Times New Roman" panose="02020603050405020304" pitchFamily="18" charset="0"/>
                          <a:ea typeface="Calibri" panose="020F0502020204030204" pitchFamily="34" charset="0"/>
                          <a:cs typeface="Times New Roman" panose="02020603050405020304" pitchFamily="18" charset="0"/>
                        </a:rPr>
                      </a:b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Напреднало - 6</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Средно </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Необходимо е обучение, в резултат на което тази група умения </a:t>
                      </a: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да се доразвият с едно ниво по-нагоре</a:t>
                      </a: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95145653"/>
                  </a:ext>
                </a:extLst>
              </a:tr>
              <a:tr h="800758">
                <a:tc vMerge="1">
                  <a:txBody>
                    <a:bodyPr/>
                    <a:lstStyle/>
                    <a:p>
                      <a:endParaRPr lang="bg-BG"/>
                    </a:p>
                  </a:txBody>
                  <a:tcPr/>
                </a:tc>
                <a:tc>
                  <a:txBody>
                    <a:bodyPr/>
                    <a:lstStyle/>
                    <a:p>
                      <a:pPr marL="0" lvl="0" indent="0">
                        <a:lnSpc>
                          <a:spcPct val="107000"/>
                        </a:lnSpc>
                        <a:spcAft>
                          <a:spcPts val="800"/>
                        </a:spcAft>
                        <a:buFont typeface="+mj-lt"/>
                        <a:buNone/>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Комуникация и взаимодействие с колеги, партньори и клиенти чрез дигитални технологии (2.1)</a:t>
                      </a: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pPr>
                      <a:br>
                        <a:rPr lang="bg-BG" sz="1200" b="1" dirty="0">
                          <a:effectLst/>
                          <a:latin typeface="Times New Roman" panose="02020603050405020304" pitchFamily="18" charset="0"/>
                          <a:ea typeface="Calibri" panose="020F0502020204030204" pitchFamily="34" charset="0"/>
                          <a:cs typeface="Times New Roman" panose="02020603050405020304" pitchFamily="18" charset="0"/>
                        </a:rPr>
                      </a:b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Високо специализирано - 7</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Средно </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Необходимо е сериозно обучение. Целта е тази група умения да се надградят </a:t>
                      </a: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с две нива по-нагоре</a:t>
                      </a: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58796106"/>
                  </a:ext>
                </a:extLst>
              </a:tr>
              <a:tr h="800758">
                <a:tc vMerge="1">
                  <a:txBody>
                    <a:bodyPr/>
                    <a:lstStyle/>
                    <a:p>
                      <a:endParaRPr lang="bg-BG"/>
                    </a:p>
                  </a:txBody>
                  <a:tcPr/>
                </a:tc>
                <a:tc>
                  <a:txBody>
                    <a:bodyPr/>
                    <a:lstStyle/>
                    <a:p>
                      <a:pPr marL="0" lvl="0" indent="0">
                        <a:lnSpc>
                          <a:spcPct val="107000"/>
                        </a:lnSpc>
                        <a:spcAft>
                          <a:spcPts val="800"/>
                        </a:spcAft>
                        <a:buFont typeface="+mj-lt"/>
                        <a:buNone/>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Споделяне на данни, информация и дигитално съдържание чрез подходящи дигитални технологии (2.2)</a:t>
                      </a: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pPr>
                      <a:br>
                        <a:rPr lang="bg-BG" sz="1200" b="1" dirty="0">
                          <a:effectLst/>
                          <a:latin typeface="Times New Roman" panose="02020603050405020304" pitchFamily="18" charset="0"/>
                          <a:ea typeface="Calibri" panose="020F0502020204030204" pitchFamily="34" charset="0"/>
                          <a:cs typeface="Times New Roman" panose="02020603050405020304" pitchFamily="18" charset="0"/>
                        </a:rPr>
                      </a:b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Високо специализирано - 7</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Средно</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Необходимо е сериозно обучение. Целта е тази група умения да се надградят </a:t>
                      </a: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с две нива по-нагоре</a:t>
                      </a: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72958509"/>
                  </a:ext>
                </a:extLst>
              </a:tr>
              <a:tr h="800758">
                <a:tc vMerge="1">
                  <a:txBody>
                    <a:bodyPr/>
                    <a:lstStyle/>
                    <a:p>
                      <a:endParaRPr lang="bg-BG"/>
                    </a:p>
                  </a:txBody>
                  <a:tcPr/>
                </a:tc>
                <a:tc>
                  <a:txBody>
                    <a:bodyPr/>
                    <a:lstStyle/>
                    <a:p>
                      <a:pPr marL="0" lvl="0" indent="0">
                        <a:lnSpc>
                          <a:spcPct val="107000"/>
                        </a:lnSpc>
                        <a:spcAft>
                          <a:spcPts val="800"/>
                        </a:spcAft>
                        <a:buFont typeface="+mj-lt"/>
                        <a:buNone/>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Умения за сътрудничество чрез дигитални технологии, в т. ч. съвместно изграждане и създаване на данни, ресурси и знания (2.4)</a:t>
                      </a: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pPr>
                      <a:br>
                        <a:rPr lang="bg-BG" sz="1200" b="1" dirty="0">
                          <a:effectLst/>
                          <a:latin typeface="Times New Roman" panose="02020603050405020304" pitchFamily="18" charset="0"/>
                          <a:ea typeface="Calibri" panose="020F0502020204030204" pitchFamily="34" charset="0"/>
                          <a:cs typeface="Times New Roman" panose="02020603050405020304" pitchFamily="18" charset="0"/>
                        </a:rPr>
                      </a:b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Напреднало - 6</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Средно</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Необходимо е обучение, в резултат на което тази група умения </a:t>
                      </a: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да се доразвият с едно ниво по-нагоре</a:t>
                      </a: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bg-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90" marR="4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002412"/>
                  </a:ext>
                </a:extLst>
              </a:tr>
            </a:tbl>
          </a:graphicData>
        </a:graphic>
      </p:graphicFrame>
      <p:sp>
        <p:nvSpPr>
          <p:cNvPr id="9" name="Контейнер за номер на слайда 8">
            <a:extLst>
              <a:ext uri="{FF2B5EF4-FFF2-40B4-BE49-F238E27FC236}">
                <a16:creationId xmlns:a16="http://schemas.microsoft.com/office/drawing/2014/main" id="{4190BFA6-CB8E-4F8C-B180-7AB9D9B8EB31}"/>
              </a:ext>
            </a:extLst>
          </p:cNvPr>
          <p:cNvSpPr>
            <a:spLocks noGrp="1"/>
          </p:cNvSpPr>
          <p:nvPr>
            <p:ph type="sldNum" sz="quarter" idx="12"/>
          </p:nvPr>
        </p:nvSpPr>
        <p:spPr>
          <a:xfrm>
            <a:off x="191406" y="6435198"/>
            <a:ext cx="2743200" cy="365125"/>
          </a:xfrm>
        </p:spPr>
        <p:txBody>
          <a:bodyPr/>
          <a:lstStyle/>
          <a:p>
            <a:pPr algn="l"/>
            <a:fld id="{2853EFAC-7196-46AE-A59D-15D40822CCA1}" type="slidenum">
              <a:rPr lang="bg-BG" smtClean="0"/>
              <a:pPr algn="l"/>
              <a:t>22</a:t>
            </a:fld>
            <a:endParaRPr lang="bg-BG" dirty="0"/>
          </a:p>
        </p:txBody>
      </p:sp>
    </p:spTree>
    <p:extLst>
      <p:ext uri="{BB962C8B-B14F-4D97-AF65-F5344CB8AC3E}">
        <p14:creationId xmlns:p14="http://schemas.microsoft.com/office/powerpoint/2010/main" val="1982164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674153" y="294237"/>
            <a:ext cx="7509430" cy="1287292"/>
          </a:xfrm>
        </p:spPr>
        <p:txBody>
          <a:bodyPr>
            <a:noAutofit/>
          </a:bodyPr>
          <a:lstStyle/>
          <a:p>
            <a:pPr algn="ctr"/>
            <a:r>
              <a:rPr lang="bg-BG" sz="2400" b="1" dirty="0">
                <a:solidFill>
                  <a:schemeClr val="accent1">
                    <a:lumMod val="50000"/>
                  </a:schemeClr>
                </a:solidFill>
                <a:latin typeface="Times New Roman" panose="02020603050405020304" pitchFamily="18" charset="0"/>
                <a:cs typeface="Times New Roman" panose="02020603050405020304" pitchFamily="18" charset="0"/>
              </a:rPr>
              <a:t>ДЕЙНОСТ  4: разработване на програми за неформално обучение за развитие на специфични дигитални умения и съставяне на базирано върху тези програми учебно съдържание</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321185" y="6493995"/>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95014" y="1811829"/>
            <a:ext cx="11362790" cy="4236994"/>
          </a:xfrm>
          <a:prstGeom prst="rect">
            <a:avLst/>
          </a:prstGeom>
          <a:noFill/>
        </p:spPr>
        <p:txBody>
          <a:bodyPr wrap="square" rtlCol="0">
            <a:spAutoFit/>
          </a:bodyPr>
          <a:lstStyle/>
          <a:p>
            <a:pPr marL="342900" indent="-342900" algn="just">
              <a:spcAft>
                <a:spcPts val="1200"/>
              </a:spcAft>
              <a:buFont typeface="Wingdings" panose="05000000000000000000" pitchFamily="2" charset="2"/>
              <a:buChar char="§"/>
            </a:pPr>
            <a:r>
              <a:rPr lang="bg-BG" dirty="0">
                <a:latin typeface="Times New Roman" panose="02020603050405020304" pitchFamily="18" charset="0"/>
                <a:cs typeface="Times New Roman" panose="02020603050405020304" pitchFamily="18" charset="0"/>
              </a:rPr>
              <a:t>Дейността стартира с осъществяването на задълбочен преглед на локализираните ключови длъжности и професии и на изготвените за тях унифицирани профили за дигитални умения</a:t>
            </a:r>
          </a:p>
          <a:p>
            <a:pPr marL="342900" indent="-342900" algn="just">
              <a:spcAft>
                <a:spcPts val="1200"/>
              </a:spcAft>
              <a:buFont typeface="Wingdings" panose="05000000000000000000" pitchFamily="2" charset="2"/>
              <a:buChar char="§"/>
            </a:pPr>
            <a:r>
              <a:rPr lang="bg-BG" dirty="0">
                <a:latin typeface="Times New Roman" panose="02020603050405020304" pitchFamily="18" charset="0"/>
                <a:cs typeface="Times New Roman" panose="02020603050405020304" pitchFamily="18" charset="0"/>
              </a:rPr>
              <a:t>Разработването на обучителна Методика е ключов момент от изпълнението на дейност 4</a:t>
            </a:r>
          </a:p>
          <a:p>
            <a:pPr marL="342900" indent="-342900" algn="just">
              <a:spcAft>
                <a:spcPts val="1200"/>
              </a:spcAft>
              <a:buFont typeface="Wingdings" panose="05000000000000000000" pitchFamily="2" charset="2"/>
              <a:buChar char="§"/>
            </a:pPr>
            <a:r>
              <a:rPr lang="bg-BG" dirty="0">
                <a:latin typeface="Times New Roman" panose="02020603050405020304" pitchFamily="18" charset="0"/>
                <a:cs typeface="Times New Roman" panose="02020603050405020304" pitchFamily="18" charset="0"/>
              </a:rPr>
              <a:t>Разработени девет броя обучителни програми с учебно съдържание</a:t>
            </a:r>
          </a:p>
          <a:p>
            <a:pPr marL="342900" indent="-342900" algn="just">
              <a:spcAft>
                <a:spcPts val="1200"/>
              </a:spcAft>
              <a:buFont typeface="Wingdings" panose="05000000000000000000" pitchFamily="2" charset="2"/>
              <a:buChar char="§"/>
            </a:pPr>
            <a:r>
              <a:rPr lang="bg-BG" dirty="0">
                <a:latin typeface="Times New Roman" panose="02020603050405020304" pitchFamily="18" charset="0"/>
                <a:cs typeface="Times New Roman" panose="02020603050405020304" pitchFamily="18" charset="0"/>
              </a:rPr>
              <a:t>Структура на учебните програми:</a:t>
            </a:r>
          </a:p>
          <a:p>
            <a:pPr marL="342900" indent="-342900" algn="just">
              <a:spcAft>
                <a:spcPts val="1200"/>
              </a:spcAft>
              <a:buFont typeface="Wingdings" panose="05000000000000000000" pitchFamily="2" charset="2"/>
              <a:buChar char="§"/>
            </a:pPr>
            <a:endParaRPr lang="bg-BG" sz="2400" dirty="0">
              <a:solidFill>
                <a:schemeClr val="tx2"/>
              </a:solidFill>
              <a:latin typeface="Times New Roman" panose="02020603050405020304" pitchFamily="18" charset="0"/>
              <a:cs typeface="Times New Roman" panose="02020603050405020304" pitchFamily="18" charset="0"/>
            </a:endParaRPr>
          </a:p>
          <a:p>
            <a:pPr algn="just"/>
            <a:endParaRPr lang="ru-RU" sz="2800" b="1" dirty="0">
              <a:latin typeface="Times New Roman" panose="02020603050405020304" pitchFamily="18" charset="0"/>
              <a:cs typeface="Times New Roman" panose="02020603050405020304" pitchFamily="18" charset="0"/>
            </a:endParaRPr>
          </a:p>
          <a:p>
            <a:pPr algn="just"/>
            <a:endParaRPr lang="ru-RU" sz="2800" b="1" dirty="0">
              <a:latin typeface="Times New Roman" panose="02020603050405020304" pitchFamily="18" charset="0"/>
              <a:cs typeface="Times New Roman" panose="02020603050405020304" pitchFamily="18" charset="0"/>
            </a:endParaRPr>
          </a:p>
          <a:p>
            <a:pPr algn="just"/>
            <a:endParaRPr lang="ru-RU" sz="2800"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graphicFrame>
        <p:nvGraphicFramePr>
          <p:cNvPr id="4" name="Таблица 3"/>
          <p:cNvGraphicFramePr>
            <a:graphicFrameLocks noGrp="1"/>
          </p:cNvGraphicFramePr>
          <p:nvPr>
            <p:extLst>
              <p:ext uri="{D42A27DB-BD31-4B8C-83A1-F6EECF244321}">
                <p14:modId xmlns:p14="http://schemas.microsoft.com/office/powerpoint/2010/main" val="912267056"/>
              </p:ext>
            </p:extLst>
          </p:nvPr>
        </p:nvGraphicFramePr>
        <p:xfrm>
          <a:off x="395014" y="3756526"/>
          <a:ext cx="11644488" cy="2840396"/>
        </p:xfrm>
        <a:graphic>
          <a:graphicData uri="http://schemas.openxmlformats.org/drawingml/2006/table">
            <a:tbl>
              <a:tblPr firstRow="1" firstCol="1" bandRow="1">
                <a:tableStyleId>{5C22544A-7EE6-4342-B048-85BDC9FD1C3A}</a:tableStyleId>
              </a:tblPr>
              <a:tblGrid>
                <a:gridCol w="1395295">
                  <a:extLst>
                    <a:ext uri="{9D8B030D-6E8A-4147-A177-3AD203B41FA5}">
                      <a16:colId xmlns:a16="http://schemas.microsoft.com/office/drawing/2014/main" val="945064853"/>
                    </a:ext>
                  </a:extLst>
                </a:gridCol>
                <a:gridCol w="1499744">
                  <a:extLst>
                    <a:ext uri="{9D8B030D-6E8A-4147-A177-3AD203B41FA5}">
                      <a16:colId xmlns:a16="http://schemas.microsoft.com/office/drawing/2014/main" val="603045321"/>
                    </a:ext>
                  </a:extLst>
                </a:gridCol>
                <a:gridCol w="2413671">
                  <a:extLst>
                    <a:ext uri="{9D8B030D-6E8A-4147-A177-3AD203B41FA5}">
                      <a16:colId xmlns:a16="http://schemas.microsoft.com/office/drawing/2014/main" val="2419649550"/>
                    </a:ext>
                  </a:extLst>
                </a:gridCol>
                <a:gridCol w="2092379">
                  <a:extLst>
                    <a:ext uri="{9D8B030D-6E8A-4147-A177-3AD203B41FA5}">
                      <a16:colId xmlns:a16="http://schemas.microsoft.com/office/drawing/2014/main" val="3331759341"/>
                    </a:ext>
                  </a:extLst>
                </a:gridCol>
                <a:gridCol w="1769948">
                  <a:extLst>
                    <a:ext uri="{9D8B030D-6E8A-4147-A177-3AD203B41FA5}">
                      <a16:colId xmlns:a16="http://schemas.microsoft.com/office/drawing/2014/main" val="3583052241"/>
                    </a:ext>
                  </a:extLst>
                </a:gridCol>
                <a:gridCol w="2473451">
                  <a:extLst>
                    <a:ext uri="{9D8B030D-6E8A-4147-A177-3AD203B41FA5}">
                      <a16:colId xmlns:a16="http://schemas.microsoft.com/office/drawing/2014/main" val="3567968387"/>
                    </a:ext>
                  </a:extLst>
                </a:gridCol>
              </a:tblGrid>
              <a:tr h="549348">
                <a:tc>
                  <a:txBody>
                    <a:bodyPr/>
                    <a:lstStyle/>
                    <a:p>
                      <a:pPr algn="ctr">
                        <a:lnSpc>
                          <a:spcPct val="130000"/>
                        </a:lnSpc>
                        <a:spcAft>
                          <a:spcPts val="0"/>
                        </a:spcAft>
                      </a:pPr>
                      <a:r>
                        <a:rPr lang="bg-BG" sz="1100" dirty="0">
                          <a:effectLst/>
                          <a:latin typeface="Times New Roman" panose="02020603050405020304" pitchFamily="18" charset="0"/>
                          <a:cs typeface="Times New Roman" panose="02020603050405020304" pitchFamily="18" charset="0"/>
                        </a:rPr>
                        <a:t>Модул</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bg-BG" sz="1100" dirty="0">
                          <a:effectLst/>
                          <a:latin typeface="Times New Roman" panose="02020603050405020304" pitchFamily="18" charset="0"/>
                          <a:cs typeface="Times New Roman" panose="02020603050405020304" pitchFamily="18" charset="0"/>
                        </a:rPr>
                        <a:t>Тема</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bg-BG" sz="1100">
                          <a:effectLst/>
                          <a:latin typeface="Times New Roman" panose="02020603050405020304" pitchFamily="18" charset="0"/>
                          <a:cs typeface="Times New Roman" panose="02020603050405020304" pitchFamily="18" charset="0"/>
                        </a:rPr>
                        <a:t>Резултати от обучението/</a:t>
                      </a:r>
                      <a:endParaRPr lang="en-US" sz="1000">
                        <a:effectLst/>
                        <a:latin typeface="Times New Roman" panose="02020603050405020304" pitchFamily="18" charset="0"/>
                        <a:cs typeface="Times New Roman" panose="02020603050405020304" pitchFamily="18" charset="0"/>
                      </a:endParaRPr>
                    </a:p>
                    <a:p>
                      <a:pPr algn="ctr">
                        <a:lnSpc>
                          <a:spcPct val="130000"/>
                        </a:lnSpc>
                        <a:spcAft>
                          <a:spcPts val="0"/>
                        </a:spcAft>
                      </a:pPr>
                      <a:r>
                        <a:rPr lang="bg-BG" sz="1100">
                          <a:effectLst/>
                          <a:latin typeface="Times New Roman" panose="02020603050405020304" pitchFamily="18" charset="0"/>
                          <a:cs typeface="Times New Roman" panose="02020603050405020304" pitchFamily="18" charset="0"/>
                        </a:rPr>
                        <a:t>ученето</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bg-BG" sz="1100">
                          <a:effectLst/>
                          <a:latin typeface="Times New Roman" panose="02020603050405020304" pitchFamily="18" charset="0"/>
                          <a:cs typeface="Times New Roman" panose="02020603050405020304" pitchFamily="18" charset="0"/>
                        </a:rPr>
                        <a:t>Компетентност по DigComp 2.1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bg-BG" sz="1100">
                          <a:effectLst/>
                          <a:latin typeface="Times New Roman" panose="02020603050405020304" pitchFamily="18" charset="0"/>
                          <a:cs typeface="Times New Roman" panose="02020603050405020304" pitchFamily="18" charset="0"/>
                        </a:rPr>
                        <a:t>Инструмент за оценяване</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bg-BG" sz="1100">
                          <a:effectLst/>
                          <a:latin typeface="Times New Roman" panose="02020603050405020304" pitchFamily="18" charset="0"/>
                          <a:cs typeface="Times New Roman" panose="02020603050405020304" pitchFamily="18" charset="0"/>
                        </a:rPr>
                        <a:t>Препоръчителен брой часове</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61599715"/>
                  </a:ext>
                </a:extLst>
              </a:tr>
              <a:tr h="208277">
                <a:tc gridSpan="6">
                  <a:txBody>
                    <a:bodyPr/>
                    <a:lstStyle/>
                    <a:p>
                      <a:pPr>
                        <a:lnSpc>
                          <a:spcPct val="130000"/>
                        </a:lnSpc>
                        <a:spcAft>
                          <a:spcPts val="0"/>
                        </a:spcAft>
                      </a:pPr>
                      <a:r>
                        <a:rPr lang="bg-BG" sz="1100" dirty="0">
                          <a:effectLst/>
                          <a:latin typeface="Times New Roman" panose="02020603050405020304" pitchFamily="18" charset="0"/>
                          <a:cs typeface="Times New Roman" panose="02020603050405020304" pitchFamily="18" charset="0"/>
                        </a:rPr>
                        <a:t>1.Общи дигитални умения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57238116"/>
                  </a:ext>
                </a:extLst>
              </a:tr>
              <a:tr h="208277">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tabLst>
                          <a:tab pos="1371600" algn="l"/>
                        </a:tabLst>
                      </a:pPr>
                      <a:r>
                        <a:rPr lang="bg-BG" sz="11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87660269"/>
                  </a:ext>
                </a:extLst>
              </a:tr>
              <a:tr h="208277">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tabLst>
                          <a:tab pos="1371600" algn="l"/>
                        </a:tabLst>
                      </a:pPr>
                      <a:r>
                        <a:rPr lang="bg-BG" sz="11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dirty="0">
                          <a:effectLst/>
                          <a:latin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6345418"/>
                  </a:ext>
                </a:extLst>
              </a:tr>
              <a:tr h="208277">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tabLst>
                          <a:tab pos="1371600" algn="l"/>
                        </a:tabLst>
                      </a:pPr>
                      <a:r>
                        <a:rPr lang="bg-BG" sz="11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29324862"/>
                  </a:ext>
                </a:extLst>
              </a:tr>
              <a:tr h="208277">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tabLst>
                          <a:tab pos="1371600" algn="l"/>
                        </a:tabLst>
                      </a:pPr>
                      <a:r>
                        <a:rPr lang="bg-BG" sz="11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en-AU"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en-US" sz="1100">
                          <a:effectLst/>
                          <a:latin typeface="Times New Roman" panose="02020603050405020304" pitchFamily="18" charset="0"/>
                          <a:cs typeface="Times New Roman" panose="02020603050405020304" pitchFamily="18" charset="0"/>
                        </a:rPr>
                        <a:t> </a:t>
                      </a:r>
                    </a:p>
                  </a:txBody>
                  <a:tcPr marL="68580" marR="68580" marT="0" marB="0"/>
                </a:tc>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95386687"/>
                  </a:ext>
                </a:extLst>
              </a:tr>
              <a:tr h="208277">
                <a:tc gridSpan="6">
                  <a:txBody>
                    <a:bodyPr/>
                    <a:lstStyle/>
                    <a:p>
                      <a:pPr>
                        <a:lnSpc>
                          <a:spcPct val="130000"/>
                        </a:lnSpc>
                        <a:spcAft>
                          <a:spcPts val="0"/>
                        </a:spcAft>
                      </a:pPr>
                      <a:r>
                        <a:rPr lang="bg-BG" sz="1100" dirty="0">
                          <a:effectLst/>
                          <a:latin typeface="Times New Roman" panose="02020603050405020304" pitchFamily="18" charset="0"/>
                          <a:cs typeface="Times New Roman" panose="02020603050405020304" pitchFamily="18" charset="0"/>
                        </a:rPr>
                        <a:t>2. Специфични дигитални умения</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92104785"/>
                  </a:ext>
                </a:extLst>
              </a:tr>
              <a:tr h="208277">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dirty="0">
                          <a:effectLst/>
                          <a:latin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dirty="0">
                          <a:effectLst/>
                          <a:latin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74620477"/>
                  </a:ext>
                </a:extLst>
              </a:tr>
              <a:tr h="416555">
                <a:tc gridSpan="6">
                  <a:txBody>
                    <a:bodyPr/>
                    <a:lstStyle/>
                    <a:p>
                      <a:pPr>
                        <a:lnSpc>
                          <a:spcPct val="130000"/>
                        </a:lnSpc>
                        <a:spcAft>
                          <a:spcPts val="0"/>
                        </a:spcAft>
                      </a:pPr>
                      <a:r>
                        <a:rPr lang="bg-BG" sz="1100" dirty="0">
                          <a:effectLst/>
                          <a:latin typeface="Times New Roman" panose="02020603050405020304" pitchFamily="18" charset="0"/>
                          <a:cs typeface="Times New Roman" panose="02020603050405020304" pitchFamily="18" charset="0"/>
                        </a:rPr>
                        <a:t>3. Поддържане на нивото на компетентност</a:t>
                      </a:r>
                      <a:endParaRPr lang="en-US" sz="1000" dirty="0">
                        <a:effectLst/>
                        <a:latin typeface="Times New Roman" panose="02020603050405020304" pitchFamily="18" charset="0"/>
                        <a:cs typeface="Times New Roman" panose="02020603050405020304" pitchFamily="18" charset="0"/>
                      </a:endParaRPr>
                    </a:p>
                    <a:p>
                      <a:pPr>
                        <a:lnSpc>
                          <a:spcPct val="130000"/>
                        </a:lnSpc>
                        <a:spcAft>
                          <a:spcPts val="0"/>
                        </a:spcAft>
                      </a:pPr>
                      <a:r>
                        <a:rPr lang="bg-BG" sz="11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77303285"/>
                  </a:ext>
                </a:extLst>
              </a:tr>
              <a:tr h="208277">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pPr>
                      <a:r>
                        <a:rPr lang="bg-BG" sz="1100">
                          <a:effectLst/>
                          <a:latin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31912020"/>
                  </a:ext>
                </a:extLst>
              </a:tr>
              <a:tr h="208277">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30000"/>
                        </a:lnSpc>
                        <a:spcAft>
                          <a:spcPts val="0"/>
                        </a:spcAft>
                      </a:pPr>
                      <a:r>
                        <a:rPr lang="bg-BG" sz="11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26429964"/>
                  </a:ext>
                </a:extLst>
              </a:tr>
            </a:tbl>
          </a:graphicData>
        </a:graphic>
      </p:graphicFrame>
      <p:sp>
        <p:nvSpPr>
          <p:cNvPr id="10" name="Контейнер за номер на слайда 9">
            <a:extLst>
              <a:ext uri="{FF2B5EF4-FFF2-40B4-BE49-F238E27FC236}">
                <a16:creationId xmlns:a16="http://schemas.microsoft.com/office/drawing/2014/main" id="{BA17E361-DC1B-4BB1-9195-36AC2187C3AD}"/>
              </a:ext>
            </a:extLst>
          </p:cNvPr>
          <p:cNvSpPr>
            <a:spLocks noGrp="1"/>
          </p:cNvSpPr>
          <p:nvPr>
            <p:ph type="sldNum" sz="quarter" idx="12"/>
          </p:nvPr>
        </p:nvSpPr>
        <p:spPr>
          <a:xfrm>
            <a:off x="395014" y="6534591"/>
            <a:ext cx="2743200" cy="365125"/>
          </a:xfrm>
        </p:spPr>
        <p:txBody>
          <a:bodyPr/>
          <a:lstStyle/>
          <a:p>
            <a:pPr algn="l"/>
            <a:fld id="{2853EFAC-7196-46AE-A59D-15D40822CCA1}" type="slidenum">
              <a:rPr lang="bg-BG" smtClean="0"/>
              <a:pPr algn="l"/>
              <a:t>23</a:t>
            </a:fld>
            <a:endParaRPr lang="bg-BG" dirty="0"/>
          </a:p>
        </p:txBody>
      </p:sp>
    </p:spTree>
    <p:extLst>
      <p:ext uri="{BB962C8B-B14F-4D97-AF65-F5344CB8AC3E}">
        <p14:creationId xmlns:p14="http://schemas.microsoft.com/office/powerpoint/2010/main" val="2423628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Autofit/>
          </a:bodyPr>
          <a:lstStyle/>
          <a:p>
            <a:pPr algn="ctr"/>
            <a:r>
              <a:rPr lang="bg-BG" sz="2400" b="1" dirty="0">
                <a:solidFill>
                  <a:schemeClr val="accent1">
                    <a:lumMod val="50000"/>
                  </a:schemeClr>
                </a:solidFill>
                <a:latin typeface="Times New Roman" panose="02020603050405020304" pitchFamily="18" charset="0"/>
                <a:cs typeface="Times New Roman" panose="02020603050405020304" pitchFamily="18" charset="0"/>
              </a:rPr>
              <a:t>ДЕЙНОСТ 5: Пилотно тестване / адаптиране / на учебно съдържание на 9 бр. програми с обучителни материали за развитие на специфични дигитални умения</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078726" y="6486683"/>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70076" y="1471910"/>
            <a:ext cx="11362790" cy="5016758"/>
          </a:xfrm>
          <a:prstGeom prst="rect">
            <a:avLst/>
          </a:prstGeom>
          <a:solidFill>
            <a:schemeClr val="accent1">
              <a:lumMod val="20000"/>
              <a:lumOff val="80000"/>
            </a:schemeClr>
          </a:solidFill>
        </p:spPr>
        <p:txBody>
          <a:bodyPr wrap="square" rtlCol="0">
            <a:spAutoFit/>
          </a:bodyPr>
          <a:lstStyle/>
          <a:p>
            <a:pPr marL="342900" indent="-342900" algn="just">
              <a:spcAft>
                <a:spcPts val="1200"/>
              </a:spcAft>
              <a:buFont typeface="Wingdings" panose="05000000000000000000" pitchFamily="2" charset="2"/>
              <a:buChar char="§"/>
            </a:pPr>
            <a:r>
              <a:rPr lang="bg-BG" dirty="0">
                <a:latin typeface="Times New Roman" panose="02020603050405020304" pitchFamily="18" charset="0"/>
                <a:cs typeface="Times New Roman" panose="02020603050405020304" pitchFamily="18" charset="0"/>
              </a:rPr>
              <a:t>Разработена и утвърдена </a:t>
            </a:r>
            <a:r>
              <a:rPr lang="bg-BG" b="1" dirty="0">
                <a:latin typeface="Times New Roman" panose="02020603050405020304" pitchFamily="18" charset="0"/>
                <a:cs typeface="Times New Roman" panose="02020603050405020304" pitchFamily="18" charset="0"/>
              </a:rPr>
              <a:t>Методика</a:t>
            </a:r>
            <a:r>
              <a:rPr lang="bg-BG" dirty="0">
                <a:latin typeface="Times New Roman" panose="02020603050405020304" pitchFamily="18" charset="0"/>
                <a:cs typeface="Times New Roman" panose="02020603050405020304" pitchFamily="18" charset="0"/>
              </a:rPr>
              <a:t> за тестване и адаптиране на учебното съдържание</a:t>
            </a:r>
            <a:endParaRPr lang="bg-BG" b="1" dirty="0">
              <a:latin typeface="Times New Roman" panose="02020603050405020304" pitchFamily="18" charset="0"/>
              <a:cs typeface="Times New Roman" panose="02020603050405020304" pitchFamily="18" charset="0"/>
            </a:endParaRPr>
          </a:p>
          <a:p>
            <a:pPr marL="342900" indent="-342900" algn="just">
              <a:spcAft>
                <a:spcPts val="1200"/>
              </a:spcAft>
              <a:buFont typeface="Wingdings" panose="05000000000000000000" pitchFamily="2" charset="2"/>
              <a:buChar char="§"/>
            </a:pPr>
            <a:r>
              <a:rPr lang="bg-BG" b="1" dirty="0">
                <a:latin typeface="Times New Roman" panose="02020603050405020304" pitchFamily="18" charset="0"/>
                <a:cs typeface="Times New Roman" panose="02020603050405020304" pitchFamily="18" charset="0"/>
              </a:rPr>
              <a:t>За целите на тестването и адаптирането на учебното съдържание са </a:t>
            </a:r>
            <a:r>
              <a:rPr lang="bg-BG" dirty="0">
                <a:latin typeface="Times New Roman" panose="02020603050405020304" pitchFamily="18" charset="0"/>
                <a:cs typeface="Times New Roman" panose="02020603050405020304" pitchFamily="18" charset="0"/>
              </a:rPr>
              <a:t>разработени 9 броя анкетни карти – по една отделна анкетна карта за всеки икономически сектор. Създаването на отделни анкетни карти бе породено от относително различното съдържание на деветте учебни програми.</a:t>
            </a:r>
          </a:p>
          <a:p>
            <a:pPr marL="342900" indent="-342900" algn="just">
              <a:spcAft>
                <a:spcPts val="1200"/>
              </a:spcAft>
              <a:buFont typeface="Wingdings" panose="05000000000000000000" pitchFamily="2" charset="2"/>
              <a:buChar char="§"/>
            </a:pPr>
            <a:r>
              <a:rPr lang="bg-BG" dirty="0">
                <a:latin typeface="Times New Roman" panose="02020603050405020304" pitchFamily="18" charset="0"/>
                <a:cs typeface="Times New Roman" panose="02020603050405020304" pitchFamily="18" charset="0"/>
              </a:rPr>
              <a:t>С разработените анкетни карти проведохме </a:t>
            </a:r>
            <a:r>
              <a:rPr lang="bg-BG" b="1" dirty="0">
                <a:latin typeface="Times New Roman" panose="02020603050405020304" pitchFamily="18" charset="0"/>
                <a:cs typeface="Times New Roman" panose="02020603050405020304" pitchFamily="18" charset="0"/>
              </a:rPr>
              <a:t>анкетно проучване сред работници и служители от 45-те идентифицирани професии.</a:t>
            </a:r>
            <a:r>
              <a:rPr lang="bg-BG" dirty="0">
                <a:latin typeface="Times New Roman" panose="02020603050405020304" pitchFamily="18" charset="0"/>
                <a:cs typeface="Times New Roman" panose="02020603050405020304" pitchFamily="18" charset="0"/>
              </a:rPr>
              <a:t> За всяка професия са попълнени по 9 анкетни карти (с някои изключения, където са попълнени по 8 анкетни карти), което генерира достатъчно по обем емпирични оценки, позволяващи да се направи оценка за съдържанието на деветте учебни програми.</a:t>
            </a:r>
          </a:p>
          <a:p>
            <a:pPr marL="342900" indent="-342900" algn="just">
              <a:spcAft>
                <a:spcPts val="1200"/>
              </a:spcAft>
              <a:buFont typeface="Wingdings" panose="05000000000000000000" pitchFamily="2" charset="2"/>
              <a:buChar char="§"/>
            </a:pPr>
            <a:r>
              <a:rPr lang="bg-BG" dirty="0">
                <a:latin typeface="Times New Roman" panose="02020603050405020304" pitchFamily="18" charset="0"/>
                <a:cs typeface="Times New Roman" panose="02020603050405020304" pitchFamily="18" charset="0"/>
              </a:rPr>
              <a:t>Резултатите от проведеното анкетиране са представени в </a:t>
            </a:r>
            <a:r>
              <a:rPr lang="bg-BG" b="1" dirty="0">
                <a:latin typeface="Times New Roman" panose="02020603050405020304" pitchFamily="18" charset="0"/>
                <a:cs typeface="Times New Roman" panose="02020603050405020304" pitchFamily="18" charset="0"/>
              </a:rPr>
              <a:t>аналитичен доклад</a:t>
            </a:r>
            <a:r>
              <a:rPr lang="bg-BG" dirty="0">
                <a:latin typeface="Times New Roman" panose="02020603050405020304" pitchFamily="18" charset="0"/>
                <a:cs typeface="Times New Roman" panose="02020603050405020304" pitchFamily="18" charset="0"/>
              </a:rPr>
              <a:t>. В структурно отношение докладът следва 45-те идентифицирани професии/длъжности. За всяка професия/длъжност са посочени:</a:t>
            </a:r>
            <a:endParaRPr lang="en-US" dirty="0">
              <a:latin typeface="Times New Roman" panose="02020603050405020304" pitchFamily="18" charset="0"/>
              <a:cs typeface="Times New Roman" panose="02020603050405020304" pitchFamily="18" charset="0"/>
            </a:endParaRPr>
          </a:p>
          <a:p>
            <a:pPr marL="720000" lvl="0" indent="-342900" algn="just">
              <a:spcAft>
                <a:spcPts val="1200"/>
              </a:spcAft>
              <a:buFont typeface="Wingdings" panose="05000000000000000000" pitchFamily="2" charset="2"/>
              <a:buChar char="ü"/>
            </a:pPr>
            <a:r>
              <a:rPr lang="bg-BG" dirty="0">
                <a:latin typeface="Times New Roman" panose="02020603050405020304" pitchFamily="18" charset="0"/>
                <a:cs typeface="Times New Roman" panose="02020603050405020304" pitchFamily="18" charset="0"/>
              </a:rPr>
              <a:t>Какви са резултатите  от тестването на учебното съдържание, планирано за тази професия/длъжност.</a:t>
            </a:r>
            <a:endParaRPr lang="en-US" dirty="0">
              <a:latin typeface="Times New Roman" panose="02020603050405020304" pitchFamily="18" charset="0"/>
              <a:cs typeface="Times New Roman" panose="02020603050405020304" pitchFamily="18" charset="0"/>
            </a:endParaRPr>
          </a:p>
          <a:p>
            <a:pPr marL="720000" lvl="0" indent="-342900" algn="just">
              <a:spcAft>
                <a:spcPts val="1200"/>
              </a:spcAft>
              <a:buFont typeface="Wingdings" panose="05000000000000000000" pitchFamily="2" charset="2"/>
              <a:buChar char="ü"/>
            </a:pPr>
            <a:r>
              <a:rPr lang="bg-BG" dirty="0">
                <a:latin typeface="Times New Roman" panose="02020603050405020304" pitchFamily="18" charset="0"/>
                <a:cs typeface="Times New Roman" panose="02020603050405020304" pitchFamily="18" charset="0"/>
              </a:rPr>
              <a:t>Необходими ли са корекции в тестваната учебна програма, по-конкретно за съответната професия/ длъжност, и ако да, в каква насока следва да бъдат тези корекции (добавяне на нови теми, отмяна на теми, допълване съдържанието на отделни теми, промяна в предвидения брой часове за преподаване и усвояване на съответната тема).</a:t>
            </a: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C6ACE68F-2B95-40D6-9EBD-7B8C46DE2626}"/>
              </a:ext>
            </a:extLst>
          </p:cNvPr>
          <p:cNvSpPr>
            <a:spLocks noGrp="1"/>
          </p:cNvSpPr>
          <p:nvPr>
            <p:ph type="sldNum" sz="quarter" idx="12"/>
          </p:nvPr>
        </p:nvSpPr>
        <p:spPr>
          <a:xfrm>
            <a:off x="370076" y="6492875"/>
            <a:ext cx="2743200" cy="365125"/>
          </a:xfrm>
        </p:spPr>
        <p:txBody>
          <a:bodyPr/>
          <a:lstStyle/>
          <a:p>
            <a:pPr algn="l"/>
            <a:fld id="{2853EFAC-7196-46AE-A59D-15D40822CCA1}" type="slidenum">
              <a:rPr lang="bg-BG" smtClean="0"/>
              <a:pPr algn="l"/>
              <a:t>24</a:t>
            </a:fld>
            <a:endParaRPr lang="bg-BG" dirty="0"/>
          </a:p>
        </p:txBody>
      </p:sp>
    </p:spTree>
    <p:extLst>
      <p:ext uri="{BB962C8B-B14F-4D97-AF65-F5344CB8AC3E}">
        <p14:creationId xmlns:p14="http://schemas.microsoft.com/office/powerpoint/2010/main" val="2682638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rmAutofit/>
          </a:bodyPr>
          <a:lstStyle/>
          <a:p>
            <a:pPr algn="ctr"/>
            <a:r>
              <a:rPr lang="bg-BG" sz="2400" b="1" dirty="0">
                <a:solidFill>
                  <a:schemeClr val="accent1">
                    <a:lumMod val="50000"/>
                  </a:schemeClr>
                </a:solidFill>
                <a:latin typeface="Times New Roman" panose="02020603050405020304" pitchFamily="18" charset="0"/>
                <a:cs typeface="Times New Roman" panose="02020603050405020304" pitchFamily="18" charset="0"/>
              </a:rPr>
              <a:t>ДЕЙНОСТ 6: разработване на 9 броя секторни квалификационни рамки за развитие на дигитални умения</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174851" y="6488668"/>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193779" y="1327116"/>
            <a:ext cx="11845721" cy="5078313"/>
          </a:xfrm>
          <a:prstGeom prst="rect">
            <a:avLst/>
          </a:prstGeom>
          <a:solidFill>
            <a:schemeClr val="accent1">
              <a:lumMod val="20000"/>
              <a:lumOff val="80000"/>
            </a:schemeClr>
          </a:solidFill>
        </p:spPr>
        <p:txBody>
          <a:bodyPr wrap="square" rtlCol="0">
            <a:spAutoFit/>
          </a:bodyPr>
          <a:lstStyle/>
          <a:p>
            <a:pPr marL="342900" indent="-342900" algn="just">
              <a:spcAft>
                <a:spcPts val="1200"/>
              </a:spcAft>
              <a:buFont typeface="Wingdings" panose="05000000000000000000" pitchFamily="2" charset="2"/>
              <a:buChar char="§"/>
            </a:pPr>
            <a:r>
              <a:rPr lang="bg-BG" sz="2100" dirty="0">
                <a:latin typeface="Times New Roman" panose="02020603050405020304" pitchFamily="18" charset="0"/>
                <a:cs typeface="Times New Roman" panose="02020603050405020304" pitchFamily="18" charset="0"/>
              </a:rPr>
              <a:t>Разработен теоретичен прототип на секторна квалификационна рамка</a:t>
            </a:r>
          </a:p>
          <a:p>
            <a:pPr marL="342900" indent="-342900" algn="just">
              <a:spcAft>
                <a:spcPts val="1200"/>
              </a:spcAft>
              <a:buFont typeface="Wingdings" panose="05000000000000000000" pitchFamily="2" charset="2"/>
              <a:buChar char="§"/>
            </a:pPr>
            <a:r>
              <a:rPr lang="bg-BG" sz="2100" dirty="0">
                <a:latin typeface="Times New Roman" panose="02020603050405020304" pitchFamily="18" charset="0"/>
                <a:cs typeface="Times New Roman" panose="02020603050405020304" pitchFamily="18" charset="0"/>
              </a:rPr>
              <a:t>Разработване на 9 броя секторни квалификационни рамки – отделна квалификационна рамка за всеки от деветте икономически сектора</a:t>
            </a:r>
          </a:p>
          <a:p>
            <a:pPr marL="342900" indent="-342900" algn="just">
              <a:spcAft>
                <a:spcPts val="1200"/>
              </a:spcAft>
              <a:buFont typeface="Wingdings" panose="05000000000000000000" pitchFamily="2" charset="2"/>
              <a:buChar char="§"/>
            </a:pPr>
            <a:r>
              <a:rPr lang="bg-BG" sz="2100" dirty="0">
                <a:latin typeface="Times New Roman" panose="02020603050405020304" pitchFamily="18" charset="0"/>
                <a:cs typeface="Times New Roman" panose="02020603050405020304" pitchFamily="18" charset="0"/>
              </a:rPr>
              <a:t>Разработените девет секторни квалификационни рамки са специфицирани и съдържат:</a:t>
            </a:r>
            <a:endParaRPr lang="en-US" sz="2100" dirty="0">
              <a:latin typeface="Times New Roman" panose="02020603050405020304" pitchFamily="18" charset="0"/>
              <a:cs typeface="Times New Roman" panose="02020603050405020304" pitchFamily="18" charset="0"/>
            </a:endParaRPr>
          </a:p>
          <a:p>
            <a:pPr marL="400050" lvl="0" indent="-400050" algn="just">
              <a:spcAft>
                <a:spcPts val="1200"/>
              </a:spcAft>
              <a:buFont typeface="+mj-lt"/>
              <a:buAutoNum type="romanUcPeriod"/>
            </a:pPr>
            <a:r>
              <a:rPr lang="bg-BG" sz="2100" b="1" dirty="0">
                <a:latin typeface="Times New Roman" panose="02020603050405020304" pitchFamily="18" charset="0"/>
                <a:cs typeface="Times New Roman" panose="02020603050405020304" pitchFamily="18" charset="0"/>
              </a:rPr>
              <a:t>Описание</a:t>
            </a:r>
            <a:r>
              <a:rPr lang="bg-BG" sz="2100" dirty="0">
                <a:latin typeface="Times New Roman" panose="02020603050405020304" pitchFamily="18" charset="0"/>
                <a:cs typeface="Times New Roman" panose="02020603050405020304" pitchFamily="18" charset="0"/>
              </a:rPr>
              <a:t> на дигиталните умения, които са необходими за изпълнението на трудовите ангажименти по петте професии, идентифицирани в съответния сектор. Всяка една секторна рамка включва изчерпателно абсолютно всички дигитални умения, които са били идентифицирани като необходими за петте професии/длъжности в този сектор. Дигиталните умения следват утвърдената в рамките на настоящия проект структура на дигиталните умения, категоризирани в пет области: 1) Грамотност, свързана с информация и данни, 2) Комуникация и сътрудничество, 3) Създаване на дигитално съдържание, 4) Безопасност и 5) Решаване на проблеми. Секторната рамка е в табличен вид и на отделни редове са посочени сами тези дигитални умения, които са валидни и относими към петте професии/длъжности в съответния сектор.</a:t>
            </a: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0A1300D6-60A0-44C8-8FE4-AA19F25FDC89}"/>
              </a:ext>
            </a:extLst>
          </p:cNvPr>
          <p:cNvSpPr>
            <a:spLocks noGrp="1"/>
          </p:cNvSpPr>
          <p:nvPr>
            <p:ph type="sldNum" sz="quarter" idx="12"/>
          </p:nvPr>
        </p:nvSpPr>
        <p:spPr>
          <a:xfrm>
            <a:off x="193779" y="6357412"/>
            <a:ext cx="2743200" cy="365125"/>
          </a:xfrm>
        </p:spPr>
        <p:txBody>
          <a:bodyPr/>
          <a:lstStyle/>
          <a:p>
            <a:pPr algn="l"/>
            <a:fld id="{2853EFAC-7196-46AE-A59D-15D40822CCA1}" type="slidenum">
              <a:rPr lang="bg-BG" smtClean="0"/>
              <a:pPr algn="l"/>
              <a:t>25</a:t>
            </a:fld>
            <a:endParaRPr lang="bg-BG" dirty="0"/>
          </a:p>
        </p:txBody>
      </p:sp>
    </p:spTree>
    <p:extLst>
      <p:ext uri="{BB962C8B-B14F-4D97-AF65-F5344CB8AC3E}">
        <p14:creationId xmlns:p14="http://schemas.microsoft.com/office/powerpoint/2010/main" val="3558972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rmAutofit/>
          </a:bodyPr>
          <a:lstStyle/>
          <a:p>
            <a:pPr algn="ctr"/>
            <a:r>
              <a:rPr lang="bg-BG" sz="2400" b="1" dirty="0">
                <a:solidFill>
                  <a:schemeClr val="accent1">
                    <a:lumMod val="50000"/>
                  </a:schemeClr>
                </a:solidFill>
                <a:latin typeface="Times New Roman" panose="02020603050405020304" pitchFamily="18" charset="0"/>
                <a:cs typeface="Times New Roman" panose="02020603050405020304" pitchFamily="18" charset="0"/>
              </a:rPr>
              <a:t>ДЕЙНОСТ 6: емпирично верифициране на 9 броя секторни квалификационни рамки за развитие на дигитални умения</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225184" y="6538912"/>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191406" y="1615667"/>
            <a:ext cx="11809188" cy="4944880"/>
          </a:xfrm>
          <a:prstGeom prst="rect">
            <a:avLst/>
          </a:prstGeom>
          <a:solidFill>
            <a:schemeClr val="accent1">
              <a:lumMod val="20000"/>
              <a:lumOff val="80000"/>
            </a:schemeClr>
          </a:solidFill>
        </p:spPr>
        <p:txBody>
          <a:bodyPr wrap="square" rtlCol="0">
            <a:spAutoFit/>
          </a:bodyPr>
          <a:lstStyle/>
          <a:p>
            <a:pPr algn="just">
              <a:spcAft>
                <a:spcPts val="1200"/>
              </a:spcAft>
            </a:pPr>
            <a:endParaRPr lang="bg-BG" dirty="0">
              <a:solidFill>
                <a:schemeClr val="tx2"/>
              </a:solidFill>
              <a:latin typeface="Times New Roman" panose="02020603050405020304" pitchFamily="18" charset="0"/>
              <a:cs typeface="Times New Roman" panose="02020603050405020304" pitchFamily="18" charset="0"/>
            </a:endParaRPr>
          </a:p>
          <a:p>
            <a:pPr marL="342900" indent="-342900" algn="just">
              <a:spcAft>
                <a:spcPts val="1200"/>
              </a:spcAft>
              <a:buFont typeface="Wingdings" panose="05000000000000000000" pitchFamily="2" charset="2"/>
              <a:buChar char="§"/>
            </a:pPr>
            <a:r>
              <a:rPr lang="bg-BG" dirty="0">
                <a:latin typeface="Times New Roman" panose="02020603050405020304" pitchFamily="18" charset="0"/>
                <a:cs typeface="Times New Roman" panose="02020603050405020304" pitchFamily="18" charset="0"/>
              </a:rPr>
              <a:t>Емпирично верифициране на разработените 9 броя секторни квалификационни рамки:</a:t>
            </a:r>
            <a:br>
              <a:rPr lang="bg-BG" dirty="0">
                <a:latin typeface="Times New Roman" panose="02020603050405020304" pitchFamily="18" charset="0"/>
                <a:cs typeface="Times New Roman" panose="02020603050405020304" pitchFamily="18" charset="0"/>
              </a:rPr>
            </a:br>
            <a:r>
              <a:rPr lang="bg-BG" dirty="0">
                <a:latin typeface="Times New Roman" panose="02020603050405020304" pitchFamily="18" charset="0"/>
                <a:cs typeface="Times New Roman" panose="02020603050405020304" pitchFamily="18" charset="0"/>
              </a:rPr>
              <a:t>за целта са разработени 9 анкетни карти (по една анкетна карта за всеки икономически сектор).</a:t>
            </a:r>
            <a:br>
              <a:rPr lang="bg-BG" dirty="0">
                <a:latin typeface="Times New Roman" panose="02020603050405020304" pitchFamily="18" charset="0"/>
                <a:cs typeface="Times New Roman" panose="02020603050405020304" pitchFamily="18" charset="0"/>
              </a:rPr>
            </a:br>
            <a:r>
              <a:rPr lang="bg-BG" dirty="0">
                <a:latin typeface="Times New Roman" panose="02020603050405020304" pitchFamily="18" charset="0"/>
                <a:cs typeface="Times New Roman" panose="02020603050405020304" pitchFamily="18" charset="0"/>
              </a:rPr>
              <a:t>Проведено е анкетно проучване сред работодатели и работници от деветте икономически сектора.</a:t>
            </a:r>
          </a:p>
          <a:p>
            <a:pPr marL="342900" indent="-342900" algn="just">
              <a:spcAft>
                <a:spcPts val="1200"/>
              </a:spcAft>
              <a:buFont typeface="Wingdings" panose="05000000000000000000" pitchFamily="2" charset="2"/>
              <a:buChar char="§"/>
            </a:pPr>
            <a:r>
              <a:rPr lang="bg-BG" dirty="0">
                <a:latin typeface="Times New Roman" panose="02020603050405020304" pitchFamily="18" charset="0"/>
                <a:cs typeface="Times New Roman" panose="02020603050405020304" pitchFamily="18" charset="0"/>
              </a:rPr>
              <a:t>Резултатите от проведеното анкетно проучване са представени в аналитичен доклад. В структурно отношение докладът следва 45-те идентифицирани професии/длъжности. Данните са обобщени и се представят на ниво икономически сектор. За всеки сектор се посочва:</a:t>
            </a:r>
            <a:endParaRPr lang="en-US" dirty="0">
              <a:latin typeface="Times New Roman" panose="02020603050405020304" pitchFamily="18" charset="0"/>
              <a:cs typeface="Times New Roman" panose="02020603050405020304" pitchFamily="18" charset="0"/>
            </a:endParaRPr>
          </a:p>
          <a:p>
            <a:pPr marL="720000" lvl="0" indent="-342900" algn="just">
              <a:spcAft>
                <a:spcPts val="1200"/>
              </a:spcAft>
              <a:buFont typeface="Wingdings" panose="05000000000000000000" pitchFamily="2" charset="2"/>
              <a:buChar char="ü"/>
            </a:pPr>
            <a:r>
              <a:rPr lang="bg-BG" dirty="0">
                <a:latin typeface="Times New Roman" panose="02020603050405020304" pitchFamily="18" charset="0"/>
                <a:cs typeface="Times New Roman" panose="02020603050405020304" pitchFamily="18" charset="0"/>
              </a:rPr>
              <a:t>Какви са мненията и оценките за включените в секторната квалификационна рамка дигитални умения</a:t>
            </a:r>
            <a:endParaRPr lang="en-US" dirty="0">
              <a:latin typeface="Times New Roman" panose="02020603050405020304" pitchFamily="18" charset="0"/>
              <a:cs typeface="Times New Roman" panose="02020603050405020304" pitchFamily="18" charset="0"/>
            </a:endParaRPr>
          </a:p>
          <a:p>
            <a:pPr marL="720000" lvl="0" indent="-342900" algn="just">
              <a:spcAft>
                <a:spcPts val="1200"/>
              </a:spcAft>
              <a:buFont typeface="Wingdings" panose="05000000000000000000" pitchFamily="2" charset="2"/>
              <a:buChar char="ü"/>
            </a:pPr>
            <a:r>
              <a:rPr lang="bg-BG" dirty="0">
                <a:latin typeface="Times New Roman" panose="02020603050405020304" pitchFamily="18" charset="0"/>
                <a:cs typeface="Times New Roman" panose="02020603050405020304" pitchFamily="18" charset="0"/>
              </a:rPr>
              <a:t>Необходими ли са корекции и актуализиране на секторната квалификационна рамка, с оглед по-адекватно отразяване на необходимите дигитални умения и нивата на владеене от представителите на петте професии/ длъжности, идентифицирани в рамките на отделния икономически сектор.</a:t>
            </a:r>
          </a:p>
          <a:p>
            <a:pPr marL="342900" lvl="0" indent="-342900" algn="just">
              <a:spcAft>
                <a:spcPts val="1200"/>
              </a:spcAft>
              <a:buFont typeface="Wingdings" panose="05000000000000000000" pitchFamily="2" charset="2"/>
              <a:buChar char="§"/>
            </a:pPr>
            <a:r>
              <a:rPr lang="bg-BG" dirty="0">
                <a:latin typeface="Times New Roman" panose="02020603050405020304" pitchFamily="18" charset="0"/>
                <a:cs typeface="Times New Roman" panose="02020603050405020304" pitchFamily="18" charset="0"/>
              </a:rPr>
              <a:t>Финализиране на секторните квалификационни рамки: практически без промени, което се обяснява с доброто качество на предходните дейности по проекта.</a:t>
            </a:r>
            <a:endParaRPr lang="bg-BG" sz="2133"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90D700D9-7C14-4E70-893D-56B99A452693}"/>
              </a:ext>
            </a:extLst>
          </p:cNvPr>
          <p:cNvSpPr>
            <a:spLocks noGrp="1"/>
          </p:cNvSpPr>
          <p:nvPr>
            <p:ph type="sldNum" sz="quarter" idx="12"/>
          </p:nvPr>
        </p:nvSpPr>
        <p:spPr>
          <a:xfrm>
            <a:off x="181476" y="6519446"/>
            <a:ext cx="2738306" cy="331365"/>
          </a:xfrm>
        </p:spPr>
        <p:txBody>
          <a:bodyPr/>
          <a:lstStyle/>
          <a:p>
            <a:pPr algn="l"/>
            <a:fld id="{2853EFAC-7196-46AE-A59D-15D40822CCA1}" type="slidenum">
              <a:rPr lang="bg-BG" smtClean="0"/>
              <a:pPr algn="l"/>
              <a:t>26</a:t>
            </a:fld>
            <a:endParaRPr lang="bg-BG" dirty="0"/>
          </a:p>
        </p:txBody>
      </p:sp>
    </p:spTree>
    <p:extLst>
      <p:ext uri="{BB962C8B-B14F-4D97-AF65-F5344CB8AC3E}">
        <p14:creationId xmlns:p14="http://schemas.microsoft.com/office/powerpoint/2010/main" val="382106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628882F8-E861-4999-81BB-2E0B2C69792F}"/>
              </a:ext>
            </a:extLst>
          </p:cNvPr>
          <p:cNvSpPr>
            <a:spLocks noGrp="1"/>
          </p:cNvSpPr>
          <p:nvPr>
            <p:ph type="title"/>
          </p:nvPr>
        </p:nvSpPr>
        <p:spPr/>
        <p:txBody>
          <a:bodyPr/>
          <a:lstStyle/>
          <a:p>
            <a:r>
              <a:rPr lang="bg-BG" dirty="0"/>
              <a:t>                                                                                 </a:t>
            </a:r>
          </a:p>
        </p:txBody>
      </p:sp>
      <p:sp>
        <p:nvSpPr>
          <p:cNvPr id="3" name="Контейнер за съдържание 2">
            <a:extLst>
              <a:ext uri="{FF2B5EF4-FFF2-40B4-BE49-F238E27FC236}">
                <a16:creationId xmlns:a16="http://schemas.microsoft.com/office/drawing/2014/main" id="{E7E26A47-03D5-4D75-BCEA-0631FA0CDE9A}"/>
              </a:ext>
            </a:extLst>
          </p:cNvPr>
          <p:cNvSpPr>
            <a:spLocks noGrp="1"/>
          </p:cNvSpPr>
          <p:nvPr>
            <p:ph idx="1"/>
          </p:nvPr>
        </p:nvSpPr>
        <p:spPr>
          <a:xfrm>
            <a:off x="1040235" y="1808553"/>
            <a:ext cx="10339162" cy="3909252"/>
          </a:xfrm>
          <a:ln/>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algn="just">
              <a:buNone/>
            </a:pPr>
            <a:endParaRPr lang="ru-RU" sz="3100"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sz="3100"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sz="3100"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sz="31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sz="8600" b="1" dirty="0">
                <a:solidFill>
                  <a:schemeClr val="tx1"/>
                </a:solidFill>
                <a:latin typeface="Times New Roman" panose="02020603050405020304" pitchFamily="18" charset="0"/>
                <a:cs typeface="Times New Roman" panose="02020603050405020304" pitchFamily="18" charset="0"/>
              </a:rPr>
              <a:t>II.  В резулта</a:t>
            </a:r>
            <a:r>
              <a:rPr lang="bg-BG" sz="8600" b="1" dirty="0">
                <a:solidFill>
                  <a:schemeClr val="tx1"/>
                </a:solidFill>
                <a:latin typeface="Times New Roman" panose="02020603050405020304" pitchFamily="18" charset="0"/>
                <a:cs typeface="Times New Roman" panose="02020603050405020304" pitchFamily="18" charset="0"/>
              </a:rPr>
              <a:t>т</a:t>
            </a:r>
            <a:r>
              <a:rPr lang="ru-RU" sz="8600" b="1" dirty="0">
                <a:solidFill>
                  <a:schemeClr val="tx1"/>
                </a:solidFill>
                <a:latin typeface="Times New Roman" panose="02020603050405020304" pitchFamily="18" charset="0"/>
                <a:cs typeface="Times New Roman" panose="02020603050405020304" pitchFamily="18" charset="0"/>
              </a:rPr>
              <a:t> </a:t>
            </a:r>
            <a:r>
              <a:rPr lang="ru-RU" sz="8600" dirty="0">
                <a:solidFill>
                  <a:schemeClr val="tx1"/>
                </a:solidFill>
                <a:latin typeface="Times New Roman" panose="02020603050405020304" pitchFamily="18" charset="0"/>
                <a:cs typeface="Times New Roman" panose="02020603050405020304" pitchFamily="18" charset="0"/>
              </a:rPr>
              <a:t>от анкетирането на представителите на петте професии/ длъжности в даден сектор се достигна до идентифицирането на различни нива на владеене на едни и същи дигитални умения, тази специфика  е отразена в секторната рамка. Това е направено, като срещу всяко дигитално умение е посочено само едно ниво (когато то е относимо за всичките пет професии/ длъжности) или повече нива (когато при анкетните проучвания е установено, че спрямо едно и също дигитално умение се изисква различно ниво на владеене</a:t>
            </a:r>
          </a:p>
          <a:p>
            <a:pPr marL="0" indent="0">
              <a:buNone/>
            </a:pPr>
            <a:endParaRPr lang="ru-RU" sz="3600" dirty="0">
              <a:solidFill>
                <a:schemeClr val="tx1"/>
              </a:solidFill>
            </a:endParaRPr>
          </a:p>
          <a:p>
            <a:pPr marL="0" indent="0">
              <a:buNone/>
            </a:pPr>
            <a:endParaRPr lang="bg-BG" sz="3600" dirty="0">
              <a:solidFill>
                <a:schemeClr val="tx1"/>
              </a:solidFill>
            </a:endParaRPr>
          </a:p>
          <a:p>
            <a:pPr marL="0" indent="0">
              <a:buNone/>
            </a:pPr>
            <a:endParaRPr lang="bg-BG" dirty="0">
              <a:solidFill>
                <a:schemeClr val="tx1"/>
              </a:solidFill>
            </a:endParaRPr>
          </a:p>
          <a:p>
            <a:pPr marL="0" indent="0">
              <a:buNone/>
            </a:pPr>
            <a:endParaRPr lang="bg-BG" dirty="0">
              <a:solidFill>
                <a:schemeClr val="tx1"/>
              </a:solidFill>
            </a:endParaRPr>
          </a:p>
          <a:p>
            <a:pPr marL="0" indent="0">
              <a:buNone/>
            </a:pPr>
            <a:r>
              <a:rPr lang="bg-BG" dirty="0"/>
              <a:t>		</a:t>
            </a:r>
          </a:p>
        </p:txBody>
      </p:sp>
      <p:pic>
        <p:nvPicPr>
          <p:cNvPr id="4" name="Picture 4">
            <a:extLst>
              <a:ext uri="{FF2B5EF4-FFF2-40B4-BE49-F238E27FC236}">
                <a16:creationId xmlns:a16="http://schemas.microsoft.com/office/drawing/2014/main" id="{CD2A5867-CF19-4562-B3BF-535A1D91979C}"/>
              </a:ext>
            </a:extLst>
          </p:cNvPr>
          <p:cNvPicPr>
            <a:picLocks noChangeAspect="1"/>
          </p:cNvPicPr>
          <p:nvPr/>
        </p:nvPicPr>
        <p:blipFill>
          <a:blip r:embed="rId2"/>
          <a:stretch>
            <a:fillRect/>
          </a:stretch>
        </p:blipFill>
        <p:spPr>
          <a:xfrm>
            <a:off x="863797" y="111282"/>
            <a:ext cx="1088865" cy="1139509"/>
          </a:xfrm>
          <a:prstGeom prst="rect">
            <a:avLst/>
          </a:prstGeom>
        </p:spPr>
      </p:pic>
      <p:pic>
        <p:nvPicPr>
          <p:cNvPr id="5" name="Картина 4" descr="Мерките да се преразгледат">
            <a:extLst>
              <a:ext uri="{FF2B5EF4-FFF2-40B4-BE49-F238E27FC236}">
                <a16:creationId xmlns:a16="http://schemas.microsoft.com/office/drawing/2014/main" id="{21099C58-541E-4CA5-A804-ED1F0A0B51B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100933" y="258762"/>
            <a:ext cx="1131570" cy="844550"/>
          </a:xfrm>
          <a:prstGeom prst="rect">
            <a:avLst/>
          </a:prstGeom>
          <a:noFill/>
          <a:ln>
            <a:noFill/>
          </a:ln>
        </p:spPr>
      </p:pic>
      <p:pic>
        <p:nvPicPr>
          <p:cNvPr id="6" name="Picture 2">
            <a:extLst>
              <a:ext uri="{FF2B5EF4-FFF2-40B4-BE49-F238E27FC236}">
                <a16:creationId xmlns:a16="http://schemas.microsoft.com/office/drawing/2014/main" id="{39FB4FEB-622B-45C5-8D54-7034733F1191}"/>
              </a:ext>
            </a:extLst>
          </p:cNvPr>
          <p:cNvPicPr>
            <a:picLocks noChangeAspect="1"/>
          </p:cNvPicPr>
          <p:nvPr/>
        </p:nvPicPr>
        <p:blipFill>
          <a:blip r:embed="rId4"/>
          <a:stretch>
            <a:fillRect/>
          </a:stretch>
        </p:blipFill>
        <p:spPr>
          <a:xfrm>
            <a:off x="10254141" y="247260"/>
            <a:ext cx="943628" cy="811520"/>
          </a:xfrm>
          <a:prstGeom prst="rect">
            <a:avLst/>
          </a:prstGeom>
        </p:spPr>
      </p:pic>
      <p:sp>
        <p:nvSpPr>
          <p:cNvPr id="8" name="Текстово поле 7">
            <a:extLst>
              <a:ext uri="{FF2B5EF4-FFF2-40B4-BE49-F238E27FC236}">
                <a16:creationId xmlns:a16="http://schemas.microsoft.com/office/drawing/2014/main" id="{2C970209-932E-4F68-8D84-192C1FBD1B5D}"/>
              </a:ext>
            </a:extLst>
          </p:cNvPr>
          <p:cNvSpPr txBox="1"/>
          <p:nvPr/>
        </p:nvSpPr>
        <p:spPr>
          <a:xfrm>
            <a:off x="9060537" y="6305181"/>
            <a:ext cx="2959687" cy="375388"/>
          </a:xfrm>
          <a:prstGeom prst="rect">
            <a:avLst/>
          </a:prstGeom>
          <a:noFill/>
        </p:spPr>
        <p:txBody>
          <a:bodyPr wrap="square">
            <a:spAutoFit/>
          </a:bodyPr>
          <a:lstStyle/>
          <a:p>
            <a:pPr algn="ctr"/>
            <a:r>
              <a:rPr lang="ru-RU" sz="1800" b="1" dirty="0">
                <a:solidFill>
                  <a:srgbClr val="0587AF"/>
                </a:solidFill>
                <a:latin typeface="Times New Roman" panose="02020603050405020304" pitchFamily="18" charset="0"/>
                <a:cs typeface="Times New Roman" panose="02020603050405020304" pitchFamily="18" charset="0"/>
              </a:rPr>
              <a:t>https://www.eufunds.bg</a:t>
            </a:r>
            <a:endParaRPr lang="bg-BG" sz="1800" b="1" dirty="0">
              <a:solidFill>
                <a:srgbClr val="0587AF"/>
              </a:solidFill>
              <a:latin typeface="Times New Roman" panose="02020603050405020304" pitchFamily="18" charset="0"/>
              <a:cs typeface="Times New Roman" panose="02020603050405020304" pitchFamily="18" charset="0"/>
            </a:endParaRPr>
          </a:p>
        </p:txBody>
      </p:sp>
      <p:sp>
        <p:nvSpPr>
          <p:cNvPr id="9" name="Контейнер за номер на слайда 8">
            <a:extLst>
              <a:ext uri="{FF2B5EF4-FFF2-40B4-BE49-F238E27FC236}">
                <a16:creationId xmlns:a16="http://schemas.microsoft.com/office/drawing/2014/main" id="{EB92DBC8-B129-4FDA-B350-46287E390555}"/>
              </a:ext>
            </a:extLst>
          </p:cNvPr>
          <p:cNvSpPr>
            <a:spLocks noGrp="1"/>
          </p:cNvSpPr>
          <p:nvPr>
            <p:ph type="sldNum" sz="quarter" idx="12"/>
          </p:nvPr>
        </p:nvSpPr>
        <p:spPr>
          <a:xfrm>
            <a:off x="863797" y="6258473"/>
            <a:ext cx="2743200" cy="365125"/>
          </a:xfrm>
        </p:spPr>
        <p:txBody>
          <a:bodyPr/>
          <a:lstStyle/>
          <a:p>
            <a:pPr algn="l"/>
            <a:fld id="{2853EFAC-7196-46AE-A59D-15D40822CCA1}" type="slidenum">
              <a:rPr lang="bg-BG" smtClean="0"/>
              <a:pPr algn="l"/>
              <a:t>27</a:t>
            </a:fld>
            <a:endParaRPr lang="bg-BG" dirty="0"/>
          </a:p>
        </p:txBody>
      </p:sp>
    </p:spTree>
    <p:extLst>
      <p:ext uri="{BB962C8B-B14F-4D97-AF65-F5344CB8AC3E}">
        <p14:creationId xmlns:p14="http://schemas.microsoft.com/office/powerpoint/2010/main" val="1043544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Autofit/>
          </a:bodyPr>
          <a:lstStyle/>
          <a:p>
            <a:pPr algn="ctr"/>
            <a:r>
              <a:rPr lang="bg-BG" sz="2400" b="1" dirty="0">
                <a:solidFill>
                  <a:schemeClr val="accent1">
                    <a:lumMod val="50000"/>
                  </a:schemeClr>
                </a:solidFill>
                <a:latin typeface="Times New Roman" panose="02020603050405020304" pitchFamily="18" charset="0"/>
                <a:cs typeface="Times New Roman" panose="02020603050405020304" pitchFamily="18" charset="0"/>
              </a:rPr>
              <a:t>ДЕЙНОСТ 7: </a:t>
            </a:r>
            <a:br>
              <a:rPr lang="bg-BG" sz="2400" b="1" dirty="0">
                <a:solidFill>
                  <a:schemeClr val="accent1">
                    <a:lumMod val="50000"/>
                  </a:schemeClr>
                </a:solidFill>
                <a:latin typeface="Times New Roman" panose="02020603050405020304" pitchFamily="18" charset="0"/>
                <a:cs typeface="Times New Roman" panose="02020603050405020304" pitchFamily="18" charset="0"/>
              </a:rPr>
            </a:br>
            <a:r>
              <a:rPr lang="bg-BG" sz="2400" b="1" dirty="0">
                <a:solidFill>
                  <a:schemeClr val="accent1">
                    <a:lumMod val="50000"/>
                  </a:schemeClr>
                </a:solidFill>
                <a:latin typeface="Times New Roman" panose="02020603050405020304" pitchFamily="18" charset="0"/>
                <a:cs typeface="Times New Roman" panose="02020603050405020304" pitchFamily="18" charset="0"/>
              </a:rPr>
              <a:t>Създаване на методически указания за поддържане и надграждане на дигиталните умения</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572182" y="6170465"/>
            <a:ext cx="2743200"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06391" y="1852051"/>
            <a:ext cx="11579218" cy="4052328"/>
          </a:xfrm>
          <a:prstGeom prst="rect">
            <a:avLst/>
          </a:prstGeom>
          <a:solidFill>
            <a:schemeClr val="accent1">
              <a:lumMod val="20000"/>
              <a:lumOff val="80000"/>
            </a:schemeClr>
          </a:solidFill>
        </p:spPr>
        <p:txBody>
          <a:bodyPr wrap="square" rtlCol="0">
            <a:spAutoFit/>
          </a:bodyPr>
          <a:lstStyle/>
          <a:p>
            <a:pPr algn="just"/>
            <a:endParaRPr lang="bg-BG" sz="2133" dirty="0">
              <a:latin typeface="Times New Roman" panose="02020603050405020304" pitchFamily="18" charset="0"/>
              <a:cs typeface="Times New Roman" panose="02020603050405020304" pitchFamily="18" charset="0"/>
            </a:endParaRPr>
          </a:p>
          <a:p>
            <a:pPr marL="342900" indent="-342900" algn="just">
              <a:spcAft>
                <a:spcPts val="1200"/>
              </a:spcAft>
              <a:buFont typeface="Wingdings" panose="05000000000000000000" pitchFamily="2" charset="2"/>
              <a:buChar char="§"/>
            </a:pPr>
            <a:r>
              <a:rPr lang="bg-BG" sz="2400" dirty="0">
                <a:latin typeface="Times New Roman" panose="02020603050405020304" pitchFamily="18" charset="0"/>
                <a:cs typeface="Times New Roman" panose="02020603050405020304" pitchFamily="18" charset="0"/>
              </a:rPr>
              <a:t>Разработени </a:t>
            </a:r>
            <a:r>
              <a:rPr lang="bg-BG" sz="2400" b="1" dirty="0">
                <a:latin typeface="Times New Roman" panose="02020603050405020304" pitchFamily="18" charset="0"/>
                <a:cs typeface="Times New Roman" panose="02020603050405020304" pitchFamily="18" charset="0"/>
              </a:rPr>
              <a:t>Общи методически указания: </a:t>
            </a:r>
            <a:r>
              <a:rPr lang="bg-BG" sz="2400" dirty="0">
                <a:latin typeface="Times New Roman" panose="02020603050405020304" pitchFamily="18" charset="0"/>
                <a:cs typeface="Times New Roman" panose="02020603050405020304" pitchFamily="18" charset="0"/>
              </a:rPr>
              <a:t>това е съвкупност от конкретни напътствия за това как да става приложението на вече създадените инструменти, образци и модели. По-специално, методическите указания разглеждат условията и изискванията за приложението на следните инструменти, образци и модели:</a:t>
            </a:r>
            <a:endParaRPr lang="en-US" sz="2400" dirty="0">
              <a:latin typeface="Times New Roman" panose="02020603050405020304" pitchFamily="18" charset="0"/>
              <a:cs typeface="Times New Roman" panose="02020603050405020304" pitchFamily="18" charset="0"/>
            </a:endParaRPr>
          </a:p>
          <a:p>
            <a:pPr marL="342900" lvl="0" indent="-342900" algn="just">
              <a:spcAft>
                <a:spcPts val="1200"/>
              </a:spcAft>
              <a:buFont typeface="+mj-lt"/>
              <a:buAutoNum type="alphaLcParenR"/>
            </a:pPr>
            <a:r>
              <a:rPr lang="bg-BG" sz="2400" b="1" dirty="0">
                <a:latin typeface="Times New Roman" panose="02020603050405020304" pitchFamily="18" charset="0"/>
                <a:cs typeface="Times New Roman" panose="02020603050405020304" pitchFamily="18" charset="0"/>
              </a:rPr>
              <a:t>Унифицираните профили</a:t>
            </a:r>
            <a:r>
              <a:rPr lang="bg-BG" sz="2400" dirty="0">
                <a:latin typeface="Times New Roman" panose="02020603050405020304" pitchFamily="18" charset="0"/>
                <a:cs typeface="Times New Roman" panose="02020603050405020304" pitchFamily="18" charset="0"/>
              </a:rPr>
              <a:t>, разработени по </a:t>
            </a:r>
            <a:r>
              <a:rPr lang="bg-BG" sz="2400" b="1" dirty="0">
                <a:latin typeface="Times New Roman" panose="02020603050405020304" pitchFamily="18" charset="0"/>
                <a:cs typeface="Times New Roman" panose="02020603050405020304" pitchFamily="18" charset="0"/>
              </a:rPr>
              <a:t>Дейност 2. </a:t>
            </a:r>
            <a:r>
              <a:rPr lang="bg-BG" sz="2400" dirty="0">
                <a:latin typeface="Times New Roman" panose="02020603050405020304" pitchFamily="18" charset="0"/>
                <a:cs typeface="Times New Roman" panose="02020603050405020304" pitchFamily="18" charset="0"/>
              </a:rPr>
              <a:t>Съставяне и валидиране на унифицирани професионални профили</a:t>
            </a:r>
            <a:endParaRPr lang="en-US" sz="2400" dirty="0">
              <a:latin typeface="Times New Roman" panose="02020603050405020304" pitchFamily="18" charset="0"/>
              <a:cs typeface="Times New Roman" panose="02020603050405020304" pitchFamily="18" charset="0"/>
            </a:endParaRPr>
          </a:p>
          <a:p>
            <a:pPr marL="342900" lvl="0" indent="-342900" algn="just">
              <a:spcAft>
                <a:spcPts val="1200"/>
              </a:spcAft>
              <a:buFont typeface="+mj-lt"/>
              <a:buAutoNum type="alphaLcParenR"/>
            </a:pPr>
            <a:r>
              <a:rPr lang="bg-BG" sz="2400" b="1" dirty="0">
                <a:latin typeface="Times New Roman" panose="02020603050405020304" pitchFamily="18" charset="0"/>
                <a:cs typeface="Times New Roman" panose="02020603050405020304" pitchFamily="18" charset="0"/>
              </a:rPr>
              <a:t>Инструментите за оценка и самооценка</a:t>
            </a:r>
            <a:r>
              <a:rPr lang="bg-BG" sz="2400" dirty="0">
                <a:latin typeface="Times New Roman" panose="02020603050405020304" pitchFamily="18" charset="0"/>
                <a:cs typeface="Times New Roman" panose="02020603050405020304" pitchFamily="18" charset="0"/>
              </a:rPr>
              <a:t>, конструирани за изпълнението на </a:t>
            </a:r>
            <a:r>
              <a:rPr lang="bg-BG" sz="2400" b="1" dirty="0">
                <a:latin typeface="Times New Roman" panose="02020603050405020304" pitchFamily="18" charset="0"/>
                <a:cs typeface="Times New Roman" panose="02020603050405020304" pitchFamily="18" charset="0"/>
              </a:rPr>
              <a:t>Дейност 3. </a:t>
            </a:r>
            <a:r>
              <a:rPr lang="bg-BG" sz="2400" dirty="0">
                <a:latin typeface="Times New Roman" panose="02020603050405020304" pitchFamily="18" charset="0"/>
                <a:cs typeface="Times New Roman" panose="02020603050405020304" pitchFamily="18" charset="0"/>
              </a:rPr>
              <a:t>Разработване на инструменти за оценка и тестване на текущите дигитални умения на работната сила по сектори</a:t>
            </a:r>
            <a:endParaRPr lang="en-US" sz="2400"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F12CF2B2-1A10-41C1-8C89-AA36CDBFA8B1}"/>
              </a:ext>
            </a:extLst>
          </p:cNvPr>
          <p:cNvSpPr>
            <a:spLocks noGrp="1"/>
          </p:cNvSpPr>
          <p:nvPr>
            <p:ph type="sldNum" sz="quarter" idx="12"/>
          </p:nvPr>
        </p:nvSpPr>
        <p:spPr>
          <a:xfrm>
            <a:off x="306391" y="6142155"/>
            <a:ext cx="2743200" cy="365125"/>
          </a:xfrm>
        </p:spPr>
        <p:txBody>
          <a:bodyPr/>
          <a:lstStyle/>
          <a:p>
            <a:pPr algn="l"/>
            <a:fld id="{2853EFAC-7196-46AE-A59D-15D40822CCA1}" type="slidenum">
              <a:rPr lang="bg-BG" smtClean="0"/>
              <a:pPr algn="l"/>
              <a:t>28</a:t>
            </a:fld>
            <a:endParaRPr lang="bg-BG" dirty="0"/>
          </a:p>
        </p:txBody>
      </p:sp>
    </p:spTree>
    <p:extLst>
      <p:ext uri="{BB962C8B-B14F-4D97-AF65-F5344CB8AC3E}">
        <p14:creationId xmlns:p14="http://schemas.microsoft.com/office/powerpoint/2010/main" val="630536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50199" y="198289"/>
            <a:ext cx="7509430" cy="1287292"/>
          </a:xfrm>
        </p:spPr>
        <p:txBody>
          <a:bodyPr>
            <a:normAutofit fontScale="90000"/>
          </a:bodyPr>
          <a:lstStyle/>
          <a:p>
            <a:pPr algn="ctr"/>
            <a:r>
              <a:rPr lang="ru-RU" sz="2400" b="1" dirty="0">
                <a:solidFill>
                  <a:schemeClr val="accent1">
                    <a:lumMod val="50000"/>
                  </a:schemeClr>
                </a:solidFill>
                <a:latin typeface="Times New Roman" panose="02020603050405020304" pitchFamily="18" charset="0"/>
                <a:cs typeface="Times New Roman" panose="02020603050405020304" pitchFamily="18" charset="0"/>
              </a:rPr>
              <a:t>ДЕЙНОСТ 7: </a:t>
            </a:r>
            <a:br>
              <a:rPr lang="ru-RU" sz="2400" b="1" dirty="0">
                <a:solidFill>
                  <a:schemeClr val="accent1">
                    <a:lumMod val="50000"/>
                  </a:schemeClr>
                </a:solidFill>
                <a:latin typeface="Times New Roman" panose="02020603050405020304" pitchFamily="18" charset="0"/>
                <a:cs typeface="Times New Roman" panose="02020603050405020304" pitchFamily="18" charset="0"/>
              </a:rPr>
            </a:br>
            <a:r>
              <a:rPr lang="ru-RU" sz="2400" b="1" dirty="0">
                <a:solidFill>
                  <a:schemeClr val="accent1">
                    <a:lumMod val="50000"/>
                  </a:schemeClr>
                </a:solidFill>
                <a:latin typeface="Times New Roman" panose="02020603050405020304" pitchFamily="18" charset="0"/>
                <a:cs typeface="Times New Roman" panose="02020603050405020304" pitchFamily="18" charset="0"/>
              </a:rPr>
              <a:t>Създаване на методически указания за поддържане и надграждане на дигиталните умения</a:t>
            </a:r>
            <a:br>
              <a:rPr lang="bg-BG" sz="2400" b="1" dirty="0">
                <a:solidFill>
                  <a:schemeClr val="accent1">
                    <a:lumMod val="50000"/>
                  </a:schemeClr>
                </a:solidFill>
                <a:latin typeface="Times New Roman" panose="02020603050405020304" pitchFamily="18" charset="0"/>
                <a:cs typeface="Times New Roman" panose="02020603050405020304" pitchFamily="18" charset="0"/>
              </a:rPr>
            </a:br>
            <a:endParaRPr lang="bg-BG" sz="24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8880106" y="6228333"/>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70076" y="2406589"/>
            <a:ext cx="11362790" cy="3108543"/>
          </a:xfrm>
          <a:prstGeom prst="rect">
            <a:avLst/>
          </a:prstGeom>
          <a:solidFill>
            <a:schemeClr val="accent1">
              <a:lumMod val="20000"/>
              <a:lumOff val="80000"/>
            </a:schemeClr>
          </a:solidFill>
        </p:spPr>
        <p:txBody>
          <a:bodyPr wrap="square" rtlCol="0">
            <a:spAutoFit/>
          </a:bodyPr>
          <a:lstStyle/>
          <a:p>
            <a:pPr algn="just"/>
            <a:r>
              <a:rPr lang="en-US" sz="2800" b="1" dirty="0">
                <a:latin typeface="Times New Roman" panose="02020603050405020304" pitchFamily="18" charset="0"/>
                <a:cs typeface="Times New Roman" panose="02020603050405020304" pitchFamily="18" charset="0"/>
              </a:rPr>
              <a:t>c</a:t>
            </a:r>
            <a:r>
              <a:rPr lang="en-US" sz="2400" b="1"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Инструментите </a:t>
            </a:r>
            <a:r>
              <a:rPr lang="ru-RU" sz="2400" dirty="0">
                <a:latin typeface="Times New Roman" panose="02020603050405020304" pitchFamily="18" charset="0"/>
                <a:cs typeface="Times New Roman" panose="02020603050405020304" pitchFamily="18" charset="0"/>
              </a:rPr>
              <a:t>за оценка на учебното съдържание, създадени за изпълнението на Дейност 4. Разработване на учебни програми за неформално обучение за развитие на общи и специфични дигитални умения</a:t>
            </a:r>
          </a:p>
          <a:p>
            <a:pPr algn="just"/>
            <a:r>
              <a:rPr lang="en-US" sz="2400" b="1" dirty="0">
                <a:latin typeface="Times New Roman" panose="02020603050405020304" pitchFamily="18" charset="0"/>
                <a:cs typeface="Times New Roman" panose="02020603050405020304" pitchFamily="18" charset="0"/>
              </a:rPr>
              <a:t>d) </a:t>
            </a:r>
            <a:r>
              <a:rPr lang="ru-RU" sz="2400" b="1" dirty="0">
                <a:latin typeface="Times New Roman" panose="02020603050405020304" pitchFamily="18" charset="0"/>
                <a:cs typeface="Times New Roman" panose="02020603050405020304" pitchFamily="18" charset="0"/>
              </a:rPr>
              <a:t>Секторните квалификационни рамки</a:t>
            </a:r>
            <a:r>
              <a:rPr lang="ru-RU" sz="2400" dirty="0">
                <a:latin typeface="Times New Roman" panose="02020603050405020304" pitchFamily="18" charset="0"/>
                <a:cs typeface="Times New Roman" panose="02020603050405020304" pitchFamily="18" charset="0"/>
              </a:rPr>
              <a:t>, конструирани в рамките на изпълнението на Дейност 6. Разработване на девет секторни квалификационни рамки за развитие на дигиталните умения</a:t>
            </a:r>
          </a:p>
          <a:p>
            <a:pPr algn="just"/>
            <a:r>
              <a:rPr lang="ru-RU" sz="2400" dirty="0">
                <a:latin typeface="Times New Roman" panose="02020603050405020304" pitchFamily="18" charset="0"/>
                <a:cs typeface="Times New Roman" panose="02020603050405020304" pitchFamily="18" charset="0"/>
              </a:rPr>
              <a:t>На основата на Общите методически указания са разработени 9 броя Специфични методически указания – специфицирани за всеки отделен икономически сектор</a:t>
            </a: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C1379AD9-77B5-4435-8181-ABCE47FAE118}"/>
              </a:ext>
            </a:extLst>
          </p:cNvPr>
          <p:cNvSpPr>
            <a:spLocks noGrp="1"/>
          </p:cNvSpPr>
          <p:nvPr>
            <p:ph type="sldNum" sz="quarter" idx="12"/>
          </p:nvPr>
        </p:nvSpPr>
        <p:spPr>
          <a:xfrm>
            <a:off x="370076" y="6104049"/>
            <a:ext cx="2743200" cy="365125"/>
          </a:xfrm>
        </p:spPr>
        <p:txBody>
          <a:bodyPr/>
          <a:lstStyle/>
          <a:p>
            <a:pPr algn="l"/>
            <a:fld id="{2853EFAC-7196-46AE-A59D-15D40822CCA1}" type="slidenum">
              <a:rPr lang="bg-BG" smtClean="0"/>
              <a:pPr algn="l"/>
              <a:t>29</a:t>
            </a:fld>
            <a:endParaRPr lang="bg-BG" dirty="0"/>
          </a:p>
        </p:txBody>
      </p:sp>
    </p:spTree>
    <p:extLst>
      <p:ext uri="{BB962C8B-B14F-4D97-AF65-F5344CB8AC3E}">
        <p14:creationId xmlns:p14="http://schemas.microsoft.com/office/powerpoint/2010/main" val="14508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a:ln>
            <a:solidFill>
              <a:schemeClr val="tx2"/>
            </a:solidFill>
          </a:ln>
        </p:spPr>
        <p:txBody>
          <a:bodyPr>
            <a:normAutofit/>
          </a:bodyPr>
          <a:lstStyle/>
          <a:p>
            <a:pPr algn="ctr"/>
            <a:r>
              <a:rPr lang="bg-BG" sz="3200" b="1" dirty="0">
                <a:solidFill>
                  <a:schemeClr val="accent1">
                    <a:lumMod val="50000"/>
                  </a:schemeClr>
                </a:solidFill>
                <a:latin typeface="Times New Roman" panose="02020603050405020304" pitchFamily="18" charset="0"/>
                <a:cs typeface="Times New Roman" panose="02020603050405020304" pitchFamily="18" charset="0"/>
              </a:rPr>
              <a:t>ПЛАНИРАНИ И РЕАЛИЗИРАНИ ДЕЙНОСТИ ПО ПРОЕКТА</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424539" y="6538912"/>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graphicFrame>
        <p:nvGraphicFramePr>
          <p:cNvPr id="4" name="Диаграма 3"/>
          <p:cNvGraphicFramePr/>
          <p:nvPr>
            <p:extLst>
              <p:ext uri="{D42A27DB-BD31-4B8C-83A1-F6EECF244321}">
                <p14:modId xmlns:p14="http://schemas.microsoft.com/office/powerpoint/2010/main" val="3800856632"/>
              </p:ext>
            </p:extLst>
          </p:nvPr>
        </p:nvGraphicFramePr>
        <p:xfrm>
          <a:off x="711546" y="1346662"/>
          <a:ext cx="7509429" cy="479167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Контейнер за номер на слайда 8">
            <a:extLst>
              <a:ext uri="{FF2B5EF4-FFF2-40B4-BE49-F238E27FC236}">
                <a16:creationId xmlns:a16="http://schemas.microsoft.com/office/drawing/2014/main" id="{820C6551-CF01-4CE8-8C1F-E75AAC8F108C}"/>
              </a:ext>
            </a:extLst>
          </p:cNvPr>
          <p:cNvSpPr>
            <a:spLocks noGrp="1"/>
          </p:cNvSpPr>
          <p:nvPr>
            <p:ph type="sldNum" sz="quarter" idx="12"/>
          </p:nvPr>
        </p:nvSpPr>
        <p:spPr>
          <a:xfrm>
            <a:off x="711545" y="6343064"/>
            <a:ext cx="2743200" cy="365125"/>
          </a:xfrm>
        </p:spPr>
        <p:txBody>
          <a:bodyPr/>
          <a:lstStyle/>
          <a:p>
            <a:pPr algn="l"/>
            <a:fld id="{2853EFAC-7196-46AE-A59D-15D40822CCA1}" type="slidenum">
              <a:rPr lang="bg-BG" smtClean="0"/>
              <a:pPr algn="l"/>
              <a:t>3</a:t>
            </a:fld>
            <a:endParaRPr lang="bg-BG" dirty="0"/>
          </a:p>
        </p:txBody>
      </p:sp>
    </p:spTree>
    <p:extLst>
      <p:ext uri="{BB962C8B-B14F-4D97-AF65-F5344CB8AC3E}">
        <p14:creationId xmlns:p14="http://schemas.microsoft.com/office/powerpoint/2010/main" val="1221574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Autofit/>
          </a:bodyPr>
          <a:lstStyle/>
          <a:p>
            <a:pPr algn="ctr"/>
            <a:r>
              <a:rPr lang="bg-BG" sz="2400" b="1" dirty="0">
                <a:solidFill>
                  <a:schemeClr val="accent1">
                    <a:lumMod val="50000"/>
                  </a:schemeClr>
                </a:solidFill>
                <a:latin typeface="Times New Roman" panose="02020603050405020304" pitchFamily="18" charset="0"/>
                <a:cs typeface="Times New Roman" panose="02020603050405020304" pitchFamily="18" charset="0"/>
              </a:rPr>
              <a:t>ДЕЙНОСТ 9: Модели за партньорство и договаряне</a:t>
            </a:r>
            <a:br>
              <a:rPr lang="bg-BG" sz="2400" b="1" dirty="0">
                <a:solidFill>
                  <a:schemeClr val="accent1">
                    <a:lumMod val="50000"/>
                  </a:schemeClr>
                </a:solidFill>
                <a:latin typeface="Times New Roman" panose="02020603050405020304" pitchFamily="18" charset="0"/>
                <a:cs typeface="Times New Roman" panose="02020603050405020304" pitchFamily="18" charset="0"/>
              </a:rPr>
            </a:br>
            <a:r>
              <a:rPr lang="bg-BG" sz="2400" b="1" dirty="0">
                <a:solidFill>
                  <a:schemeClr val="accent1">
                    <a:lumMod val="50000"/>
                  </a:schemeClr>
                </a:solidFill>
                <a:latin typeface="Times New Roman" panose="02020603050405020304" pitchFamily="18" charset="0"/>
                <a:cs typeface="Times New Roman" panose="02020603050405020304" pitchFamily="18" charset="0"/>
              </a:rPr>
              <a:t>(да се развият и внедрят модели за дигитализирано социално партньорство и дигитализирано и колективно договаряне)</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074183" y="6258402"/>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70075" y="1549771"/>
            <a:ext cx="11362790" cy="4575548"/>
          </a:xfrm>
          <a:prstGeom prst="rect">
            <a:avLst/>
          </a:prstGeom>
          <a:solidFill>
            <a:schemeClr val="accent5">
              <a:lumMod val="20000"/>
              <a:lumOff val="80000"/>
            </a:schemeClr>
          </a:solidFill>
        </p:spPr>
        <p:txBody>
          <a:bodyPr wrap="square" rtlCol="0">
            <a:spAutoFit/>
          </a:bodyPr>
          <a:lstStyle/>
          <a:p>
            <a:pPr marL="342900" indent="-342900" algn="just">
              <a:spcAft>
                <a:spcPts val="1200"/>
              </a:spcAft>
              <a:buFont typeface="Wingdings" panose="05000000000000000000" pitchFamily="2" charset="2"/>
              <a:buChar char="§"/>
            </a:pPr>
            <a:r>
              <a:rPr lang="bg-BG" sz="2400" dirty="0">
                <a:latin typeface="Times New Roman" panose="02020603050405020304" pitchFamily="18" charset="0"/>
                <a:cs typeface="Times New Roman" panose="02020603050405020304" pitchFamily="18" charset="0"/>
              </a:rPr>
              <a:t>Дейност 9 бе насочена към развитието и прилагането на практика на модели за социално партньорство и колективно договаряне, пречупени в светлината на дигитализацията на труда и индустриалните отношения като цяло.</a:t>
            </a:r>
            <a:endParaRPr lang="en-US" sz="2400" dirty="0">
              <a:latin typeface="Times New Roman" panose="02020603050405020304" pitchFamily="18" charset="0"/>
              <a:cs typeface="Times New Roman" panose="02020603050405020304" pitchFamily="18" charset="0"/>
            </a:endParaRPr>
          </a:p>
          <a:p>
            <a:pPr marL="342900" indent="-342900" algn="just">
              <a:spcAft>
                <a:spcPts val="1200"/>
              </a:spcAft>
              <a:buFont typeface="Wingdings" panose="05000000000000000000" pitchFamily="2" charset="2"/>
              <a:buChar char="§"/>
            </a:pPr>
            <a:r>
              <a:rPr lang="bg-BG" sz="2400" dirty="0">
                <a:latin typeface="Times New Roman" panose="02020603050405020304" pitchFamily="18" charset="0"/>
                <a:cs typeface="Times New Roman" panose="02020603050405020304" pitchFamily="18" charset="0"/>
              </a:rPr>
              <a:t>Дейността е изпълнена в три логически етапа, обезпечаващи задълбочено изясняване на процесите и тенденциите, свързани с дигитализация на работните процеси и създаване на практики и подходи за социален диалог и колективно договаряне в светлината на настъпващите технологични промени:</a:t>
            </a:r>
          </a:p>
          <a:p>
            <a:pPr marL="400050" indent="-400050" algn="just">
              <a:spcAft>
                <a:spcPts val="1200"/>
              </a:spcAft>
              <a:buFont typeface="+mj-lt"/>
              <a:buAutoNum type="romanUcPeriod"/>
            </a:pPr>
            <a:r>
              <a:rPr lang="bg-BG" sz="2400" b="1" dirty="0">
                <a:latin typeface="Times New Roman" panose="02020603050405020304" pitchFamily="18" charset="0"/>
                <a:cs typeface="Times New Roman" panose="02020603050405020304" pitchFamily="18" charset="0"/>
              </a:rPr>
              <a:t>Анализ: </a:t>
            </a:r>
            <a:r>
              <a:rPr lang="bg-BG" sz="2400" dirty="0">
                <a:latin typeface="Times New Roman" panose="02020603050405020304" pitchFamily="18" charset="0"/>
                <a:cs typeface="Times New Roman" panose="02020603050405020304" pitchFamily="18" charset="0"/>
              </a:rPr>
              <a:t>тук е изяснен  въпросът за адекватността на технологичните промени в дигитализацията и необходимостта от адаптация към промените в технологичната среда.</a:t>
            </a:r>
          </a:p>
          <a:p>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A4692B07-FC63-438F-9D44-FC7EB4252D2E}"/>
              </a:ext>
            </a:extLst>
          </p:cNvPr>
          <p:cNvSpPr>
            <a:spLocks noGrp="1"/>
          </p:cNvSpPr>
          <p:nvPr>
            <p:ph type="sldNum" sz="quarter" idx="12"/>
          </p:nvPr>
        </p:nvSpPr>
        <p:spPr>
          <a:xfrm>
            <a:off x="370075" y="6258402"/>
            <a:ext cx="2743200" cy="365125"/>
          </a:xfrm>
        </p:spPr>
        <p:txBody>
          <a:bodyPr/>
          <a:lstStyle/>
          <a:p>
            <a:pPr algn="l"/>
            <a:fld id="{2853EFAC-7196-46AE-A59D-15D40822CCA1}" type="slidenum">
              <a:rPr lang="bg-BG" smtClean="0"/>
              <a:pPr algn="l"/>
              <a:t>30</a:t>
            </a:fld>
            <a:endParaRPr lang="bg-BG"/>
          </a:p>
        </p:txBody>
      </p:sp>
    </p:spTree>
    <p:extLst>
      <p:ext uri="{BB962C8B-B14F-4D97-AF65-F5344CB8AC3E}">
        <p14:creationId xmlns:p14="http://schemas.microsoft.com/office/powerpoint/2010/main" val="37870119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rmAutofit fontScale="90000"/>
          </a:bodyPr>
          <a:lstStyle/>
          <a:p>
            <a:pPr algn="ctr"/>
            <a:r>
              <a:rPr lang="ru-RU" sz="2400" b="1" dirty="0">
                <a:solidFill>
                  <a:schemeClr val="accent1">
                    <a:lumMod val="50000"/>
                  </a:schemeClr>
                </a:solidFill>
                <a:latin typeface="Times New Roman" panose="02020603050405020304" pitchFamily="18" charset="0"/>
                <a:cs typeface="Times New Roman" panose="02020603050405020304" pitchFamily="18" charset="0"/>
              </a:rPr>
              <a:t>ДЕЙНОСТ 9: Модели за партньорство и договаряне</a:t>
            </a:r>
            <a:br>
              <a:rPr lang="ru-RU" sz="2400" b="1" dirty="0">
                <a:solidFill>
                  <a:schemeClr val="accent1">
                    <a:lumMod val="50000"/>
                  </a:schemeClr>
                </a:solidFill>
                <a:latin typeface="Times New Roman" panose="02020603050405020304" pitchFamily="18" charset="0"/>
                <a:cs typeface="Times New Roman" panose="02020603050405020304" pitchFamily="18" charset="0"/>
              </a:rPr>
            </a:br>
            <a:r>
              <a:rPr lang="ru-RU" sz="2400" b="1" dirty="0">
                <a:solidFill>
                  <a:schemeClr val="accent1">
                    <a:lumMod val="50000"/>
                  </a:schemeClr>
                </a:solidFill>
                <a:latin typeface="Times New Roman" panose="02020603050405020304" pitchFamily="18" charset="0"/>
                <a:cs typeface="Times New Roman" panose="02020603050405020304" pitchFamily="18" charset="0"/>
              </a:rPr>
              <a:t>(да се развият и внедрят модели за дигитализирано социално партньорство и дигитализирано и колективно договаряне)</a:t>
            </a:r>
            <a:endParaRPr lang="bg-BG" sz="24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8755400" y="6200358"/>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60727" y="1635382"/>
            <a:ext cx="11501306" cy="4298549"/>
          </a:xfrm>
          <a:prstGeom prst="rect">
            <a:avLst/>
          </a:prstGeom>
          <a:solidFill>
            <a:schemeClr val="accent1">
              <a:lumMod val="20000"/>
              <a:lumOff val="80000"/>
            </a:schemeClr>
          </a:solidFill>
        </p:spPr>
        <p:txBody>
          <a:bodyPr wrap="square" rtlCol="0">
            <a:spAutoFit/>
          </a:bodyPr>
          <a:lstStyle/>
          <a:p>
            <a:pPr algn="just"/>
            <a:endParaRPr lang="bg-BG" sz="2133" dirty="0">
              <a:solidFill>
                <a:schemeClr val="tx2"/>
              </a:solidFill>
              <a:latin typeface="Times New Roman" panose="02020603050405020304" pitchFamily="18" charset="0"/>
              <a:cs typeface="Times New Roman" panose="02020603050405020304" pitchFamily="18" charset="0"/>
            </a:endParaRPr>
          </a:p>
          <a:p>
            <a:pPr algn="just"/>
            <a:r>
              <a:rPr lang="en-US" sz="2800" b="1" dirty="0">
                <a:latin typeface="Times New Roman" panose="02020603050405020304" pitchFamily="18" charset="0"/>
                <a:cs typeface="Times New Roman" panose="02020603050405020304" pitchFamily="18" charset="0"/>
              </a:rPr>
              <a:t>II.</a:t>
            </a:r>
            <a:r>
              <a:rPr lang="en-US" sz="2800"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Партньорство: </a:t>
            </a:r>
            <a:r>
              <a:rPr lang="ru-RU" sz="2800" dirty="0">
                <a:latin typeface="Times New Roman" panose="02020603050405020304" pitchFamily="18" charset="0"/>
                <a:cs typeface="Times New Roman" panose="02020603050405020304" pitchFamily="18" charset="0"/>
              </a:rPr>
              <a:t>разработен е модел за дигитално социално партньорство, с фокус към работниците и служителите (в т.ч. представители на работещите и синдикалните активисти), от една страна и с фокус към работодателите (в т.ч. представители на висшия и средния мениджмънт).</a:t>
            </a:r>
          </a:p>
          <a:p>
            <a:pPr algn="just"/>
            <a:r>
              <a:rPr lang="en-US" sz="2800" b="1" dirty="0">
                <a:latin typeface="Times New Roman" panose="02020603050405020304" pitchFamily="18" charset="0"/>
                <a:cs typeface="Times New Roman" panose="02020603050405020304" pitchFamily="18" charset="0"/>
              </a:rPr>
              <a:t>III.</a:t>
            </a:r>
            <a:r>
              <a:rPr lang="en-US" sz="2800"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Договаряне: </a:t>
            </a:r>
            <a:r>
              <a:rPr lang="ru-RU" sz="2800" dirty="0">
                <a:latin typeface="Times New Roman" panose="02020603050405020304" pitchFamily="18" charset="0"/>
                <a:cs typeface="Times New Roman" panose="02020603050405020304" pitchFamily="18" charset="0"/>
              </a:rPr>
              <a:t>разработен е модел за дигитално колективно договаряне, с фокус към работниците и служителите (в т.ч. представители на работещите и синдикалните сктивисти), от една страна и с фокус към работодателите (в т.ч. представители на висшия и средния мениджмънт).</a:t>
            </a: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472483D6-32F8-4C3C-B090-9627C0A650BF}"/>
              </a:ext>
            </a:extLst>
          </p:cNvPr>
          <p:cNvSpPr>
            <a:spLocks noGrp="1"/>
          </p:cNvSpPr>
          <p:nvPr>
            <p:ph type="sldNum" sz="quarter" idx="12"/>
          </p:nvPr>
        </p:nvSpPr>
        <p:spPr>
          <a:xfrm>
            <a:off x="383188" y="6197940"/>
            <a:ext cx="2743200" cy="365125"/>
          </a:xfrm>
        </p:spPr>
        <p:txBody>
          <a:bodyPr/>
          <a:lstStyle/>
          <a:p>
            <a:pPr algn="l"/>
            <a:fld id="{2853EFAC-7196-46AE-A59D-15D40822CCA1}" type="slidenum">
              <a:rPr lang="bg-BG" smtClean="0"/>
              <a:pPr algn="l"/>
              <a:t>31</a:t>
            </a:fld>
            <a:endParaRPr lang="bg-BG"/>
          </a:p>
        </p:txBody>
      </p:sp>
    </p:spTree>
    <p:extLst>
      <p:ext uri="{BB962C8B-B14F-4D97-AF65-F5344CB8AC3E}">
        <p14:creationId xmlns:p14="http://schemas.microsoft.com/office/powerpoint/2010/main" val="1310858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3422610" y="80764"/>
            <a:ext cx="2298103" cy="844550"/>
          </a:xfrm>
        </p:spPr>
        <p:txBody>
          <a:bodyPr>
            <a:normAutofit/>
          </a:bodyPr>
          <a:lstStyle/>
          <a:p>
            <a:pPr algn="ctr"/>
            <a:r>
              <a:rPr lang="bg-BG" sz="2800" b="1" dirty="0">
                <a:solidFill>
                  <a:schemeClr val="accent1">
                    <a:lumMod val="50000"/>
                  </a:schemeClr>
                </a:solidFill>
                <a:latin typeface="Times New Roman" panose="02020603050405020304" pitchFamily="18" charset="0"/>
                <a:cs typeface="Times New Roman" panose="02020603050405020304" pitchFamily="18" charset="0"/>
              </a:rPr>
              <a:t>Заключение</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321185" y="6493995"/>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252975" y="997428"/>
            <a:ext cx="11686051" cy="5509200"/>
          </a:xfrm>
          <a:prstGeom prst="rect">
            <a:avLst/>
          </a:prstGeom>
          <a:solidFill>
            <a:schemeClr val="accent5">
              <a:lumMod val="20000"/>
              <a:lumOff val="80000"/>
            </a:schemeClr>
          </a:solidFill>
        </p:spPr>
        <p:txBody>
          <a:bodyPr wrap="square" rtlCol="0">
            <a:spAutoFit/>
          </a:bodyPr>
          <a:lstStyle/>
          <a:p>
            <a:pPr marL="342900" indent="-342900" algn="just">
              <a:spcAft>
                <a:spcPts val="1200"/>
              </a:spcAft>
              <a:buFont typeface="Wingdings" panose="05000000000000000000" pitchFamily="2" charset="2"/>
              <a:buChar char="§"/>
            </a:pPr>
            <a:r>
              <a:rPr lang="bg-BG" sz="2300" b="1" dirty="0">
                <a:latin typeface="Times New Roman" panose="02020603050405020304" pitchFamily="18" charset="0"/>
                <a:cs typeface="Times New Roman" panose="02020603050405020304" pitchFamily="18" charset="0"/>
              </a:rPr>
              <a:t>Всички планирани дейности </a:t>
            </a:r>
            <a:r>
              <a:rPr lang="bg-BG" sz="2300" dirty="0">
                <a:latin typeface="Times New Roman" panose="02020603050405020304" pitchFamily="18" charset="0"/>
                <a:cs typeface="Times New Roman" panose="02020603050405020304" pitchFamily="18" charset="0"/>
              </a:rPr>
              <a:t>по настоящия проект са изпълнени – качествено и в срок.</a:t>
            </a:r>
          </a:p>
          <a:p>
            <a:pPr marL="342900" indent="-342900" algn="just">
              <a:spcAft>
                <a:spcPts val="1200"/>
              </a:spcAft>
              <a:buFont typeface="Wingdings" panose="05000000000000000000" pitchFamily="2" charset="2"/>
              <a:buChar char="§"/>
            </a:pPr>
            <a:r>
              <a:rPr lang="bg-BG" sz="2300" b="1" dirty="0">
                <a:latin typeface="Times New Roman" panose="02020603050405020304" pitchFamily="18" charset="0"/>
                <a:cs typeface="Times New Roman" panose="02020603050405020304" pitchFamily="18" charset="0"/>
              </a:rPr>
              <a:t>Разработените</a:t>
            </a:r>
            <a:r>
              <a:rPr lang="bg-BG" sz="2300" dirty="0">
                <a:latin typeface="Times New Roman" panose="02020603050405020304" pitchFamily="18" charset="0"/>
                <a:cs typeface="Times New Roman" panose="02020603050405020304" pitchFamily="18" charset="0"/>
              </a:rPr>
              <a:t> методологии, методики и изследователски инструменти, профили и рамки са съобразени с методологическите продукти, създадени по Компонент 1, и по-конкретно, Методологията за установяване на състоянието и потребностите от развитие на дигитални умения по икономически сектори, Изискванията за разработване на инструменти за оценка на дигитални умения, Изискванията към изготвяне на унифицирани профили на дигиталните умения по ключови длъжности/професии но НКПД 2011 и по нива и области на компетентност, съгласно Европейската рамка за дигитални умения DigComр 2.1.</a:t>
            </a:r>
          </a:p>
          <a:p>
            <a:pPr marL="342900" indent="-342900" algn="just">
              <a:spcAft>
                <a:spcPts val="1200"/>
              </a:spcAft>
              <a:buFont typeface="Wingdings" panose="05000000000000000000" pitchFamily="2" charset="2"/>
              <a:buChar char="§"/>
            </a:pPr>
            <a:r>
              <a:rPr lang="bg-BG" sz="2300" b="1" dirty="0">
                <a:latin typeface="Times New Roman" panose="02020603050405020304" pitchFamily="18" charset="0"/>
                <a:cs typeface="Times New Roman" panose="02020603050405020304" pitchFamily="18" charset="0"/>
              </a:rPr>
              <a:t>Изпълнени са заложените индикатори </a:t>
            </a:r>
            <a:r>
              <a:rPr lang="bg-BG" sz="2300" dirty="0">
                <a:latin typeface="Times New Roman" panose="02020603050405020304" pitchFamily="18" charset="0"/>
                <a:cs typeface="Times New Roman" panose="02020603050405020304" pitchFamily="18" charset="0"/>
              </a:rPr>
              <a:t>за изпълнение на проекта.</a:t>
            </a:r>
          </a:p>
          <a:p>
            <a:pPr marL="342900" indent="-342900" algn="just">
              <a:spcAft>
                <a:spcPts val="1200"/>
              </a:spcAft>
              <a:buFont typeface="Wingdings" panose="05000000000000000000" pitchFamily="2" charset="2"/>
              <a:buChar char="§"/>
            </a:pPr>
            <a:r>
              <a:rPr lang="bg-BG" sz="2300" b="1" dirty="0">
                <a:latin typeface="Times New Roman" panose="02020603050405020304" pitchFamily="18" charset="0"/>
                <a:cs typeface="Times New Roman" panose="02020603050405020304" pitchFamily="18" charset="0"/>
              </a:rPr>
              <a:t>Самото </a:t>
            </a:r>
            <a:r>
              <a:rPr lang="bg-BG" sz="2300" dirty="0">
                <a:latin typeface="Times New Roman" panose="02020603050405020304" pitchFamily="18" charset="0"/>
                <a:cs typeface="Times New Roman" panose="02020603050405020304" pitchFamily="18" charset="0"/>
              </a:rPr>
              <a:t>реализиране на проектните дейности провокира уникална ситуация – по предприятия е създадена необходимата първоначална обща информираност сред работодателите и работниците/ служителите за изискващата се дигитална компетентност в наблюдаваните 45 професии/ длъжности.</a:t>
            </a: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050F550D-7AA8-4541-A9F1-855DA601C62B}"/>
              </a:ext>
            </a:extLst>
          </p:cNvPr>
          <p:cNvSpPr>
            <a:spLocks noGrp="1"/>
          </p:cNvSpPr>
          <p:nvPr>
            <p:ph type="sldNum" sz="quarter" idx="12"/>
          </p:nvPr>
        </p:nvSpPr>
        <p:spPr>
          <a:xfrm>
            <a:off x="252974" y="6467424"/>
            <a:ext cx="2743200" cy="365125"/>
          </a:xfrm>
        </p:spPr>
        <p:txBody>
          <a:bodyPr/>
          <a:lstStyle/>
          <a:p>
            <a:pPr algn="l"/>
            <a:fld id="{2853EFAC-7196-46AE-A59D-15D40822CCA1}" type="slidenum">
              <a:rPr lang="bg-BG" smtClean="0"/>
              <a:pPr algn="l"/>
              <a:t>32</a:t>
            </a:fld>
            <a:endParaRPr lang="bg-BG" dirty="0"/>
          </a:p>
        </p:txBody>
      </p:sp>
    </p:spTree>
    <p:extLst>
      <p:ext uri="{BB962C8B-B14F-4D97-AF65-F5344CB8AC3E}">
        <p14:creationId xmlns:p14="http://schemas.microsoft.com/office/powerpoint/2010/main" val="3701769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normAutofit/>
          </a:bodyPr>
          <a:lstStyle/>
          <a:p>
            <a:br>
              <a:rPr lang="bg-BG" sz="2400" b="1" dirty="0">
                <a:solidFill>
                  <a:schemeClr val="accent1">
                    <a:lumMod val="50000"/>
                  </a:schemeClr>
                </a:solidFill>
                <a:latin typeface="Times New Roman" panose="02020603050405020304" pitchFamily="18" charset="0"/>
                <a:cs typeface="Times New Roman" panose="02020603050405020304" pitchFamily="18" charset="0"/>
              </a:rPr>
            </a:br>
            <a:endParaRPr lang="bg-BG" sz="24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8880106" y="6324718"/>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70076" y="1416688"/>
            <a:ext cx="11362790" cy="4729436"/>
          </a:xfrm>
          <a:prstGeom prst="rect">
            <a:avLst/>
          </a:prstGeom>
          <a:solidFill>
            <a:schemeClr val="accent1">
              <a:lumMod val="20000"/>
              <a:lumOff val="80000"/>
            </a:schemeClr>
          </a:solidFill>
        </p:spPr>
        <p:txBody>
          <a:bodyPr wrap="square" rtlCol="0">
            <a:spAutoFit/>
          </a:bodyPr>
          <a:lstStyle/>
          <a:p>
            <a:pPr algn="just"/>
            <a:endParaRPr lang="bg-BG" sz="2133"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r>
              <a:rPr lang="ru-RU" sz="2800" b="1" dirty="0">
                <a:latin typeface="Times New Roman" panose="02020603050405020304" pitchFamily="18" charset="0"/>
                <a:cs typeface="Times New Roman" panose="02020603050405020304" pitchFamily="18" charset="0"/>
              </a:rPr>
              <a:t>Работниците/служителите за първи </a:t>
            </a:r>
            <a:r>
              <a:rPr lang="ru-RU" sz="2800" dirty="0">
                <a:latin typeface="Times New Roman" panose="02020603050405020304" pitchFamily="18" charset="0"/>
                <a:cs typeface="Times New Roman" panose="02020603050405020304" pitchFamily="18" charset="0"/>
              </a:rPr>
              <a:t>път си дадоха ясна сметка, че изпълняваните от тях трудови задължения са свързани с владеенето на определени дигитални умения и колкото по-висока е дигиталната компетентност на работниците, толкова по-качествено и безопасно ще изпълняват те своите непосредствени задължения на работното място.</a:t>
            </a:r>
          </a:p>
          <a:p>
            <a:pPr algn="just"/>
            <a:endParaRPr lang="ru-RU" sz="2800"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r>
              <a:rPr lang="ru-RU" sz="2800" b="1" dirty="0">
                <a:latin typeface="Times New Roman" panose="02020603050405020304" pitchFamily="18" charset="0"/>
                <a:cs typeface="Times New Roman" panose="02020603050405020304" pitchFamily="18" charset="0"/>
              </a:rPr>
              <a:t>Направената оценка на текущите нива </a:t>
            </a:r>
            <a:r>
              <a:rPr lang="ru-RU" sz="2800" dirty="0">
                <a:latin typeface="Times New Roman" panose="02020603050405020304" pitchFamily="18" charset="0"/>
                <a:cs typeface="Times New Roman" panose="02020603050405020304" pitchFamily="18" charset="0"/>
              </a:rPr>
              <a:t>на владеене на дигиталните умения позволи да се изработят адекватни учебни програми, което е предпоставка за провеждането на обучения с цел изграждане на изискващите се дигитални умения и знания</a:t>
            </a: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FDC284A9-1B17-4854-A1C1-98BE132C0B8E}"/>
              </a:ext>
            </a:extLst>
          </p:cNvPr>
          <p:cNvSpPr>
            <a:spLocks noGrp="1"/>
          </p:cNvSpPr>
          <p:nvPr>
            <p:ph type="sldNum" sz="quarter" idx="12"/>
          </p:nvPr>
        </p:nvSpPr>
        <p:spPr>
          <a:xfrm>
            <a:off x="370076" y="6363479"/>
            <a:ext cx="2743200" cy="365125"/>
          </a:xfrm>
        </p:spPr>
        <p:txBody>
          <a:bodyPr/>
          <a:lstStyle/>
          <a:p>
            <a:pPr algn="l"/>
            <a:fld id="{2853EFAC-7196-46AE-A59D-15D40822CCA1}" type="slidenum">
              <a:rPr lang="bg-BG" smtClean="0"/>
              <a:pPr algn="l"/>
              <a:t>33</a:t>
            </a:fld>
            <a:endParaRPr lang="bg-BG" dirty="0"/>
          </a:p>
        </p:txBody>
      </p:sp>
    </p:spTree>
    <p:extLst>
      <p:ext uri="{BB962C8B-B14F-4D97-AF65-F5344CB8AC3E}">
        <p14:creationId xmlns:p14="http://schemas.microsoft.com/office/powerpoint/2010/main" val="3038486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628882F8-E861-4999-81BB-2E0B2C69792F}"/>
              </a:ext>
            </a:extLst>
          </p:cNvPr>
          <p:cNvSpPr>
            <a:spLocks noGrp="1"/>
          </p:cNvSpPr>
          <p:nvPr>
            <p:ph type="title"/>
          </p:nvPr>
        </p:nvSpPr>
        <p:spPr/>
        <p:txBody>
          <a:bodyPr/>
          <a:lstStyle/>
          <a:p>
            <a:r>
              <a:rPr lang="bg-BG" dirty="0"/>
              <a:t>                                                                                 </a:t>
            </a:r>
          </a:p>
        </p:txBody>
      </p:sp>
      <p:sp>
        <p:nvSpPr>
          <p:cNvPr id="3" name="Контейнер за съдържание 2">
            <a:extLst>
              <a:ext uri="{FF2B5EF4-FFF2-40B4-BE49-F238E27FC236}">
                <a16:creationId xmlns:a16="http://schemas.microsoft.com/office/drawing/2014/main" id="{E7E26A47-03D5-4D75-BCEA-0631FA0CDE9A}"/>
              </a:ext>
            </a:extLst>
          </p:cNvPr>
          <p:cNvSpPr>
            <a:spLocks noGrp="1"/>
          </p:cNvSpPr>
          <p:nvPr>
            <p:ph idx="1"/>
          </p:nvPr>
        </p:nvSpPr>
        <p:spPr>
          <a:xfrm>
            <a:off x="699781" y="2901826"/>
            <a:ext cx="10515600" cy="2491531"/>
          </a:xfrm>
        </p:spPr>
        <p:txBody>
          <a:bodyPr/>
          <a:lstStyle/>
          <a:p>
            <a:pPr marL="0" indent="0">
              <a:buNone/>
            </a:pPr>
            <a:endParaRPr lang="bg-BG" dirty="0"/>
          </a:p>
          <a:p>
            <a:pPr marL="0" indent="0">
              <a:buNone/>
            </a:pPr>
            <a:endParaRPr lang="bg-BG" dirty="0"/>
          </a:p>
          <a:p>
            <a:pPr marL="0" indent="0">
              <a:buNone/>
            </a:pPr>
            <a:endParaRPr lang="bg-BG" dirty="0"/>
          </a:p>
          <a:p>
            <a:pPr marL="0" indent="0">
              <a:buNone/>
            </a:pPr>
            <a:r>
              <a:rPr lang="bg-BG" dirty="0">
                <a:solidFill>
                  <a:schemeClr val="tx2"/>
                </a:solidFill>
              </a:rPr>
              <a:t>		   </a:t>
            </a:r>
            <a:r>
              <a:rPr lang="bg-BG" sz="3600" b="1" dirty="0">
                <a:solidFill>
                  <a:schemeClr val="tx2"/>
                </a:solidFill>
              </a:rPr>
              <a:t>БЛАГОДАРЯ ЗА ВНИМАНИЕТО !</a:t>
            </a:r>
          </a:p>
          <a:p>
            <a:pPr marL="0" indent="0">
              <a:buNone/>
            </a:pPr>
            <a:endParaRPr lang="bg-BG" dirty="0"/>
          </a:p>
        </p:txBody>
      </p:sp>
      <p:sp>
        <p:nvSpPr>
          <p:cNvPr id="8" name="Текстово поле 7">
            <a:extLst>
              <a:ext uri="{FF2B5EF4-FFF2-40B4-BE49-F238E27FC236}">
                <a16:creationId xmlns:a16="http://schemas.microsoft.com/office/drawing/2014/main" id="{2C970209-932E-4F68-8D84-192C1FBD1B5D}"/>
              </a:ext>
            </a:extLst>
          </p:cNvPr>
          <p:cNvSpPr txBox="1"/>
          <p:nvPr/>
        </p:nvSpPr>
        <p:spPr>
          <a:xfrm>
            <a:off x="8985036" y="6092116"/>
            <a:ext cx="2959687" cy="375388"/>
          </a:xfrm>
          <a:prstGeom prst="rect">
            <a:avLst/>
          </a:prstGeom>
          <a:noFill/>
        </p:spPr>
        <p:txBody>
          <a:bodyPr wrap="square">
            <a:spAutoFit/>
          </a:bodyPr>
          <a:lstStyle/>
          <a:p>
            <a:pPr algn="ctr"/>
            <a:r>
              <a:rPr lang="ru-RU" sz="1800" b="1" dirty="0">
                <a:solidFill>
                  <a:srgbClr val="0587AF"/>
                </a:solidFill>
                <a:latin typeface="Times New Roman" panose="02020603050405020304" pitchFamily="18" charset="0"/>
                <a:cs typeface="Times New Roman" panose="02020603050405020304" pitchFamily="18" charset="0"/>
              </a:rPr>
              <a:t>https://www.eufunds.bg</a:t>
            </a:r>
            <a:endParaRPr lang="bg-BG" sz="1800" b="1" dirty="0">
              <a:solidFill>
                <a:srgbClr val="0587AF"/>
              </a:solidFill>
              <a:latin typeface="Times New Roman" panose="02020603050405020304" pitchFamily="18" charset="0"/>
              <a:cs typeface="Times New Roman" panose="02020603050405020304" pitchFamily="18" charset="0"/>
            </a:endParaRPr>
          </a:p>
        </p:txBody>
      </p:sp>
      <p:sp>
        <p:nvSpPr>
          <p:cNvPr id="10" name="Контейнер за номер на слайда 9">
            <a:extLst>
              <a:ext uri="{FF2B5EF4-FFF2-40B4-BE49-F238E27FC236}">
                <a16:creationId xmlns:a16="http://schemas.microsoft.com/office/drawing/2014/main" id="{E6D8C7FA-9F29-42F0-91E4-E4A49D25E57E}"/>
              </a:ext>
            </a:extLst>
          </p:cNvPr>
          <p:cNvSpPr>
            <a:spLocks noGrp="1"/>
          </p:cNvSpPr>
          <p:nvPr>
            <p:ph type="sldNum" sz="quarter" idx="12"/>
          </p:nvPr>
        </p:nvSpPr>
        <p:spPr>
          <a:xfrm>
            <a:off x="699781" y="5774546"/>
            <a:ext cx="2743200" cy="365125"/>
          </a:xfrm>
        </p:spPr>
        <p:txBody>
          <a:bodyPr/>
          <a:lstStyle/>
          <a:p>
            <a:pPr algn="l"/>
            <a:fld id="{2853EFAC-7196-46AE-A59D-15D40822CCA1}" type="slidenum">
              <a:rPr lang="bg-BG" smtClean="0"/>
              <a:pPr algn="l"/>
              <a:t>34</a:t>
            </a:fld>
            <a:endParaRPr lang="bg-BG"/>
          </a:p>
        </p:txBody>
      </p:sp>
      <p:pic>
        <p:nvPicPr>
          <p:cNvPr id="11" name="Picture 10">
            <a:extLst>
              <a:ext uri="{FF2B5EF4-FFF2-40B4-BE49-F238E27FC236}">
                <a16:creationId xmlns:a16="http://schemas.microsoft.com/office/drawing/2014/main" id="{413942FD-0998-88AF-23B2-8898EFF88A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375" y="574442"/>
            <a:ext cx="10371249" cy="2491531"/>
          </a:xfrm>
          <a:prstGeom prst="rect">
            <a:avLst/>
          </a:prstGeom>
        </p:spPr>
      </p:pic>
    </p:spTree>
    <p:extLst>
      <p:ext uri="{BB962C8B-B14F-4D97-AF65-F5344CB8AC3E}">
        <p14:creationId xmlns:p14="http://schemas.microsoft.com/office/powerpoint/2010/main" val="1545241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p:spPr>
        <p:txBody>
          <a:bodyPr/>
          <a:lstStyle/>
          <a:p>
            <a:pPr algn="ctr"/>
            <a:r>
              <a:rPr lang="bg-BG" sz="2400" b="1" dirty="0">
                <a:solidFill>
                  <a:srgbClr val="2969A3"/>
                </a:solidFill>
                <a:latin typeface="+mn-lt"/>
              </a:rPr>
              <a:t>Изпълняваният от КТ „Подкрепа“ проект извършва изследователски дейности и интервенира в следните девет икономически дейности (сектори):</a:t>
            </a:r>
            <a:endParaRPr lang="bg-BG" sz="2133" b="1" dirty="0">
              <a:solidFill>
                <a:srgbClr val="2969A3"/>
              </a:solidFill>
              <a:latin typeface="+mn-lt"/>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321185" y="6538912"/>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95014" y="1811829"/>
            <a:ext cx="11362790" cy="748795"/>
          </a:xfrm>
          <a:prstGeom prst="rect">
            <a:avLst/>
          </a:prstGeom>
          <a:noFill/>
        </p:spPr>
        <p:txBody>
          <a:bodyPr wrap="square" rtlCol="0">
            <a:spAutoFit/>
          </a:bodyPr>
          <a:lstStyle/>
          <a:p>
            <a:pPr algn="just"/>
            <a:endParaRPr lang="bg-BG" sz="2133" dirty="0">
              <a:latin typeface="Times New Roman" panose="02020603050405020304" pitchFamily="18" charset="0"/>
              <a:cs typeface="Times New Roman" panose="02020603050405020304" pitchFamily="18" charset="0"/>
            </a:endParaRPr>
          </a:p>
          <a:p>
            <a:pPr marL="380990" indent="-380990" algn="just">
              <a:buFont typeface="Arial" panose="020B0604020202020204" pitchFamily="34" charset="0"/>
              <a:buChar char="•"/>
            </a:pP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graphicFrame>
        <p:nvGraphicFramePr>
          <p:cNvPr id="4" name="Таблица 3"/>
          <p:cNvGraphicFramePr>
            <a:graphicFrameLocks noGrp="1"/>
          </p:cNvGraphicFramePr>
          <p:nvPr/>
        </p:nvGraphicFramePr>
        <p:xfrm>
          <a:off x="552092" y="1639014"/>
          <a:ext cx="11119448" cy="4727280"/>
        </p:xfrm>
        <a:graphic>
          <a:graphicData uri="http://schemas.openxmlformats.org/drawingml/2006/table">
            <a:tbl>
              <a:tblPr firstRow="1" firstCol="1" bandRow="1">
                <a:tableStyleId>{5C22544A-7EE6-4342-B048-85BDC9FD1C3A}</a:tableStyleId>
              </a:tblPr>
              <a:tblGrid>
                <a:gridCol w="8344181">
                  <a:extLst>
                    <a:ext uri="{9D8B030D-6E8A-4147-A177-3AD203B41FA5}">
                      <a16:colId xmlns:a16="http://schemas.microsoft.com/office/drawing/2014/main" val="20000"/>
                    </a:ext>
                  </a:extLst>
                </a:gridCol>
                <a:gridCol w="2775267">
                  <a:extLst>
                    <a:ext uri="{9D8B030D-6E8A-4147-A177-3AD203B41FA5}">
                      <a16:colId xmlns:a16="http://schemas.microsoft.com/office/drawing/2014/main" val="20001"/>
                    </a:ext>
                  </a:extLst>
                </a:gridCol>
              </a:tblGrid>
              <a:tr h="472728">
                <a:tc>
                  <a:txBody>
                    <a:bodyPr/>
                    <a:lstStyle/>
                    <a:p>
                      <a:pPr algn="ctr">
                        <a:lnSpc>
                          <a:spcPct val="150000"/>
                        </a:lnSpc>
                        <a:spcAft>
                          <a:spcPts val="600"/>
                        </a:spcAft>
                      </a:pPr>
                      <a:r>
                        <a:rPr lang="bg-BG" sz="1400" dirty="0">
                          <a:solidFill>
                            <a:schemeClr val="tx1"/>
                          </a:solidFill>
                          <a:effectLst/>
                        </a:rPr>
                        <a:t>Икономическа дейност (сектор):</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600"/>
                        </a:spcAft>
                      </a:pPr>
                      <a:r>
                        <a:rPr lang="bg-BG" sz="1400">
                          <a:solidFill>
                            <a:schemeClr val="tx1"/>
                          </a:solidFill>
                          <a:effectLst/>
                        </a:rPr>
                        <a:t>Код по КИД 2008</a:t>
                      </a:r>
                      <a:endParaRPr lang="bg-BG"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72728">
                <a:tc>
                  <a:txBody>
                    <a:bodyPr/>
                    <a:lstStyle/>
                    <a:p>
                      <a:pPr>
                        <a:lnSpc>
                          <a:spcPct val="150000"/>
                        </a:lnSpc>
                        <a:spcBef>
                          <a:spcPts val="300"/>
                        </a:spcBef>
                        <a:spcAft>
                          <a:spcPts val="0"/>
                        </a:spcAft>
                      </a:pPr>
                      <a:r>
                        <a:rPr lang="bg-BG" sz="1400" dirty="0">
                          <a:solidFill>
                            <a:schemeClr val="tx1"/>
                          </a:solidFill>
                          <a:effectLst/>
                        </a:rPr>
                        <a:t>Горско стопанство</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bg-BG" sz="1400" dirty="0">
                          <a:solidFill>
                            <a:schemeClr val="tx1"/>
                          </a:solidFill>
                          <a:effectLst/>
                        </a:rPr>
                        <a:t>02</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72728">
                <a:tc>
                  <a:txBody>
                    <a:bodyPr/>
                    <a:lstStyle/>
                    <a:p>
                      <a:pPr>
                        <a:lnSpc>
                          <a:spcPct val="150000"/>
                        </a:lnSpc>
                        <a:spcBef>
                          <a:spcPts val="300"/>
                        </a:spcBef>
                        <a:spcAft>
                          <a:spcPts val="0"/>
                        </a:spcAft>
                      </a:pPr>
                      <a:r>
                        <a:rPr lang="bg-BG" sz="1400" dirty="0">
                          <a:solidFill>
                            <a:schemeClr val="tx1"/>
                          </a:solidFill>
                          <a:effectLst/>
                        </a:rPr>
                        <a:t>Добивна промишленост</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bg-BG" sz="1400" dirty="0">
                          <a:solidFill>
                            <a:schemeClr val="tx1"/>
                          </a:solidFill>
                          <a:effectLst/>
                        </a:rPr>
                        <a:t>05</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72728">
                <a:tc>
                  <a:txBody>
                    <a:bodyPr/>
                    <a:lstStyle/>
                    <a:p>
                      <a:pPr>
                        <a:lnSpc>
                          <a:spcPct val="150000"/>
                        </a:lnSpc>
                        <a:spcBef>
                          <a:spcPts val="300"/>
                        </a:spcBef>
                        <a:spcAft>
                          <a:spcPts val="0"/>
                        </a:spcAft>
                      </a:pPr>
                      <a:r>
                        <a:rPr lang="bg-BG" sz="1400" dirty="0">
                          <a:solidFill>
                            <a:schemeClr val="tx1"/>
                          </a:solidFill>
                          <a:effectLst/>
                        </a:rPr>
                        <a:t>Производство на изделия от каучук и пластмаси</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bg-BG" sz="1400" dirty="0">
                          <a:solidFill>
                            <a:schemeClr val="tx1"/>
                          </a:solidFill>
                          <a:effectLst/>
                        </a:rPr>
                        <a:t>22</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72728">
                <a:tc>
                  <a:txBody>
                    <a:bodyPr/>
                    <a:lstStyle/>
                    <a:p>
                      <a:pPr>
                        <a:lnSpc>
                          <a:spcPct val="150000"/>
                        </a:lnSpc>
                        <a:spcBef>
                          <a:spcPts val="300"/>
                        </a:spcBef>
                        <a:spcAft>
                          <a:spcPts val="0"/>
                        </a:spcAft>
                      </a:pPr>
                      <a:r>
                        <a:rPr lang="bg-BG" sz="1400">
                          <a:solidFill>
                            <a:schemeClr val="tx1"/>
                          </a:solidFill>
                          <a:effectLst/>
                        </a:rPr>
                        <a:t>Производство на изделия от други неметални минерални суровини</a:t>
                      </a:r>
                      <a:endParaRPr lang="bg-BG"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bg-BG" sz="1400" dirty="0">
                          <a:solidFill>
                            <a:schemeClr val="tx1"/>
                          </a:solidFill>
                          <a:effectLst/>
                        </a:rPr>
                        <a:t>23</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72728">
                <a:tc>
                  <a:txBody>
                    <a:bodyPr/>
                    <a:lstStyle/>
                    <a:p>
                      <a:pPr>
                        <a:lnSpc>
                          <a:spcPct val="150000"/>
                        </a:lnSpc>
                        <a:spcBef>
                          <a:spcPts val="300"/>
                        </a:spcBef>
                        <a:spcAft>
                          <a:spcPts val="0"/>
                        </a:spcAft>
                      </a:pPr>
                      <a:r>
                        <a:rPr lang="bg-BG" sz="1400">
                          <a:solidFill>
                            <a:schemeClr val="tx1"/>
                          </a:solidFill>
                          <a:effectLst/>
                        </a:rPr>
                        <a:t>Събиране и обезвреждане на отпадъци; рециклиране на материали</a:t>
                      </a:r>
                      <a:endParaRPr lang="bg-BG"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bg-BG" sz="1400" dirty="0">
                          <a:solidFill>
                            <a:schemeClr val="tx1"/>
                          </a:solidFill>
                          <a:effectLst/>
                        </a:rPr>
                        <a:t>38</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72728">
                <a:tc>
                  <a:txBody>
                    <a:bodyPr/>
                    <a:lstStyle/>
                    <a:p>
                      <a:pPr>
                        <a:lnSpc>
                          <a:spcPct val="150000"/>
                        </a:lnSpc>
                        <a:spcBef>
                          <a:spcPts val="300"/>
                        </a:spcBef>
                        <a:spcAft>
                          <a:spcPts val="0"/>
                        </a:spcAft>
                      </a:pPr>
                      <a:r>
                        <a:rPr lang="bg-BG" sz="1400">
                          <a:solidFill>
                            <a:schemeClr val="tx1"/>
                          </a:solidFill>
                          <a:effectLst/>
                        </a:rPr>
                        <a:t>Далекосъобщения</a:t>
                      </a:r>
                      <a:endParaRPr lang="bg-BG"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bg-BG" sz="1400" dirty="0">
                          <a:solidFill>
                            <a:schemeClr val="tx1"/>
                          </a:solidFill>
                          <a:effectLst/>
                        </a:rPr>
                        <a:t>61</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72728">
                <a:tc>
                  <a:txBody>
                    <a:bodyPr/>
                    <a:lstStyle/>
                    <a:p>
                      <a:pPr>
                        <a:lnSpc>
                          <a:spcPct val="150000"/>
                        </a:lnSpc>
                        <a:spcBef>
                          <a:spcPts val="300"/>
                        </a:spcBef>
                        <a:spcAft>
                          <a:spcPts val="0"/>
                        </a:spcAft>
                      </a:pPr>
                      <a:r>
                        <a:rPr lang="bg-BG" sz="1400">
                          <a:solidFill>
                            <a:schemeClr val="tx1"/>
                          </a:solidFill>
                          <a:effectLst/>
                        </a:rPr>
                        <a:t>Медико социални грижи с настаняване</a:t>
                      </a:r>
                      <a:endParaRPr lang="bg-BG"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bg-BG" sz="1400" dirty="0">
                          <a:solidFill>
                            <a:schemeClr val="tx1"/>
                          </a:solidFill>
                          <a:effectLst/>
                        </a:rPr>
                        <a:t>87</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72728">
                <a:tc>
                  <a:txBody>
                    <a:bodyPr/>
                    <a:lstStyle/>
                    <a:p>
                      <a:pPr>
                        <a:lnSpc>
                          <a:spcPct val="150000"/>
                        </a:lnSpc>
                        <a:spcBef>
                          <a:spcPts val="300"/>
                        </a:spcBef>
                        <a:spcAft>
                          <a:spcPts val="0"/>
                        </a:spcAft>
                      </a:pPr>
                      <a:r>
                        <a:rPr lang="bg-BG" sz="1400">
                          <a:solidFill>
                            <a:schemeClr val="tx1"/>
                          </a:solidFill>
                          <a:effectLst/>
                        </a:rPr>
                        <a:t>Социална работа без настаняване</a:t>
                      </a:r>
                      <a:endParaRPr lang="bg-BG"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bg-BG" sz="1400" dirty="0">
                          <a:solidFill>
                            <a:schemeClr val="tx1"/>
                          </a:solidFill>
                          <a:effectLst/>
                        </a:rPr>
                        <a:t>88</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472728">
                <a:tc>
                  <a:txBody>
                    <a:bodyPr/>
                    <a:lstStyle/>
                    <a:p>
                      <a:pPr>
                        <a:lnSpc>
                          <a:spcPct val="150000"/>
                        </a:lnSpc>
                        <a:spcBef>
                          <a:spcPts val="300"/>
                        </a:spcBef>
                        <a:spcAft>
                          <a:spcPts val="0"/>
                        </a:spcAft>
                      </a:pPr>
                      <a:r>
                        <a:rPr lang="bg-BG" sz="1400">
                          <a:solidFill>
                            <a:schemeClr val="tx1"/>
                          </a:solidFill>
                          <a:effectLst/>
                        </a:rPr>
                        <a:t>Други дейности в областта на културата</a:t>
                      </a:r>
                      <a:endParaRPr lang="bg-BG"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Bef>
                          <a:spcPts val="300"/>
                        </a:spcBef>
                        <a:spcAft>
                          <a:spcPts val="0"/>
                        </a:spcAft>
                      </a:pPr>
                      <a:r>
                        <a:rPr lang="bg-BG" sz="1400" dirty="0">
                          <a:solidFill>
                            <a:schemeClr val="tx1"/>
                          </a:solidFill>
                          <a:effectLst/>
                        </a:rPr>
                        <a:t>91</a:t>
                      </a:r>
                      <a:endParaRPr lang="bg-BG"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
        <p:nvSpPr>
          <p:cNvPr id="10" name="Контейнер за номер на слайда 9">
            <a:extLst>
              <a:ext uri="{FF2B5EF4-FFF2-40B4-BE49-F238E27FC236}">
                <a16:creationId xmlns:a16="http://schemas.microsoft.com/office/drawing/2014/main" id="{F8D19C68-BB73-4727-ACE7-4ACCB1989DF6}"/>
              </a:ext>
            </a:extLst>
          </p:cNvPr>
          <p:cNvSpPr>
            <a:spLocks noGrp="1"/>
          </p:cNvSpPr>
          <p:nvPr>
            <p:ph type="sldNum" sz="quarter" idx="12"/>
          </p:nvPr>
        </p:nvSpPr>
        <p:spPr>
          <a:xfrm>
            <a:off x="552092" y="6406057"/>
            <a:ext cx="2743200" cy="365125"/>
          </a:xfrm>
        </p:spPr>
        <p:txBody>
          <a:bodyPr/>
          <a:lstStyle/>
          <a:p>
            <a:pPr algn="l"/>
            <a:fld id="{2853EFAC-7196-46AE-A59D-15D40822CCA1}" type="slidenum">
              <a:rPr lang="bg-BG" smtClean="0"/>
              <a:pPr algn="l"/>
              <a:t>4</a:t>
            </a:fld>
            <a:endParaRPr lang="bg-BG"/>
          </a:p>
        </p:txBody>
      </p:sp>
    </p:spTree>
    <p:extLst>
      <p:ext uri="{BB962C8B-B14F-4D97-AF65-F5344CB8AC3E}">
        <p14:creationId xmlns:p14="http://schemas.microsoft.com/office/powerpoint/2010/main" val="3492320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152498" y="129396"/>
            <a:ext cx="8183175" cy="800899"/>
          </a:xfrm>
        </p:spPr>
        <p:txBody>
          <a:bodyPr>
            <a:normAutofit fontScale="90000"/>
          </a:bodyPr>
          <a:lstStyle/>
          <a:p>
            <a:pPr algn="ctr"/>
            <a:r>
              <a:rPr lang="bg-BG" sz="2400" b="1" dirty="0">
                <a:latin typeface="+mn-lt"/>
              </a:rPr>
              <a:t>Дейности, включени в изследването и анализа на потребностите от дигитални умения по икономически сектори</a:t>
            </a:r>
            <a:endParaRPr lang="bg-BG" sz="2133" b="1" dirty="0">
              <a:latin typeface="+mn-lt"/>
              <a:cs typeface="Times New Roman" panose="02020603050405020304" pitchFamily="18" charset="0"/>
            </a:endParaRP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424539" y="6538912"/>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70300" y="1778878"/>
            <a:ext cx="11362790" cy="748795"/>
          </a:xfrm>
          <a:prstGeom prst="rect">
            <a:avLst/>
          </a:prstGeom>
          <a:noFill/>
        </p:spPr>
        <p:txBody>
          <a:bodyPr wrap="square" rtlCol="0">
            <a:spAutoFit/>
          </a:bodyPr>
          <a:lstStyle/>
          <a:p>
            <a:pPr algn="just"/>
            <a:endParaRPr lang="bg-BG" sz="2133" dirty="0">
              <a:latin typeface="Times New Roman" panose="02020603050405020304" pitchFamily="18" charset="0"/>
              <a:cs typeface="Times New Roman" panose="02020603050405020304" pitchFamily="18" charset="0"/>
            </a:endParaRPr>
          </a:p>
          <a:p>
            <a:pPr algn="just"/>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pic>
        <p:nvPicPr>
          <p:cNvPr id="4" name="Картина 3"/>
          <p:cNvPicPr>
            <a:picLocks noChangeAspect="1"/>
          </p:cNvPicPr>
          <p:nvPr/>
        </p:nvPicPr>
        <p:blipFill>
          <a:blip r:embed="rId6"/>
          <a:stretch>
            <a:fillRect/>
          </a:stretch>
        </p:blipFill>
        <p:spPr>
          <a:xfrm>
            <a:off x="1001456" y="1006248"/>
            <a:ext cx="8873897" cy="5596412"/>
          </a:xfrm>
          <a:prstGeom prst="rect">
            <a:avLst/>
          </a:prstGeom>
        </p:spPr>
      </p:pic>
      <p:sp>
        <p:nvSpPr>
          <p:cNvPr id="10" name="Контейнер за номер на слайда 9">
            <a:extLst>
              <a:ext uri="{FF2B5EF4-FFF2-40B4-BE49-F238E27FC236}">
                <a16:creationId xmlns:a16="http://schemas.microsoft.com/office/drawing/2014/main" id="{6138966B-3B67-4327-B72F-389A36C6638F}"/>
              </a:ext>
            </a:extLst>
          </p:cNvPr>
          <p:cNvSpPr>
            <a:spLocks noGrp="1"/>
          </p:cNvSpPr>
          <p:nvPr>
            <p:ph type="sldNum" sz="quarter" idx="12"/>
          </p:nvPr>
        </p:nvSpPr>
        <p:spPr>
          <a:xfrm>
            <a:off x="370300" y="6452399"/>
            <a:ext cx="2743200" cy="365125"/>
          </a:xfrm>
        </p:spPr>
        <p:txBody>
          <a:bodyPr/>
          <a:lstStyle/>
          <a:p>
            <a:pPr algn="l"/>
            <a:fld id="{2853EFAC-7196-46AE-A59D-15D40822CCA1}" type="slidenum">
              <a:rPr lang="bg-BG" smtClean="0"/>
              <a:pPr algn="l"/>
              <a:t>5</a:t>
            </a:fld>
            <a:endParaRPr lang="bg-BG"/>
          </a:p>
        </p:txBody>
      </p:sp>
    </p:spTree>
    <p:extLst>
      <p:ext uri="{BB962C8B-B14F-4D97-AF65-F5344CB8AC3E}">
        <p14:creationId xmlns:p14="http://schemas.microsoft.com/office/powerpoint/2010/main" val="1091291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a:ln>
            <a:solidFill>
              <a:schemeClr val="tx2"/>
            </a:solidFill>
          </a:ln>
        </p:spPr>
        <p:txBody>
          <a:bodyPr>
            <a:normAutofit fontScale="90000"/>
          </a:bodyPr>
          <a:lstStyle/>
          <a:p>
            <a:r>
              <a:rPr lang="bg-BG" sz="3200" b="1" dirty="0">
                <a:solidFill>
                  <a:schemeClr val="accent1">
                    <a:lumMod val="50000"/>
                  </a:schemeClr>
                </a:solidFill>
                <a:latin typeface="Times New Roman" panose="02020603050405020304" pitchFamily="18" charset="0"/>
                <a:cs typeface="Times New Roman" panose="02020603050405020304" pitchFamily="18" charset="0"/>
              </a:rPr>
              <a:t>ДЕЙНОСТ 1: изследване и анализ на потребностите от дигитални умения по икономически сектори</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421632" y="6519446"/>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395014" y="1811829"/>
            <a:ext cx="11362790" cy="4652492"/>
          </a:xfrm>
          <a:prstGeom prst="rect">
            <a:avLst/>
          </a:prstGeom>
          <a:solidFill>
            <a:schemeClr val="accent1">
              <a:lumMod val="20000"/>
              <a:lumOff val="80000"/>
            </a:schemeClr>
          </a:solidFill>
        </p:spPr>
        <p:txBody>
          <a:bodyPr wrap="square" rtlCol="0">
            <a:spAutoFit/>
          </a:bodyPr>
          <a:lstStyle/>
          <a:p>
            <a:pPr marL="342900" indent="-342900" algn="just">
              <a:spcAft>
                <a:spcPts val="600"/>
              </a:spcAft>
              <a:buFont typeface="Wingdings" panose="05000000000000000000" pitchFamily="2" charset="2"/>
              <a:buChar char="§"/>
            </a:pPr>
            <a:r>
              <a:rPr lang="bg-BG" sz="2000" dirty="0">
                <a:cs typeface="Times New Roman" panose="02020603050405020304" pitchFamily="18" charset="0"/>
              </a:rPr>
              <a:t>Проведен </a:t>
            </a:r>
            <a:r>
              <a:rPr lang="bg-BG" sz="2000" b="1" dirty="0">
                <a:cs typeface="Times New Roman" panose="02020603050405020304" pitchFamily="18" charset="0"/>
              </a:rPr>
              <a:t>деск рисърч</a:t>
            </a:r>
            <a:r>
              <a:rPr lang="bg-BG" sz="2000" dirty="0">
                <a:cs typeface="Times New Roman" panose="02020603050405020304" pitchFamily="18" charset="0"/>
              </a:rPr>
              <a:t>, дефинирани основните </a:t>
            </a:r>
            <a:r>
              <a:rPr lang="bg-BG" sz="2000" b="1" dirty="0">
                <a:cs typeface="Times New Roman" panose="02020603050405020304" pitchFamily="18" charset="0"/>
              </a:rPr>
              <a:t>работни понятия;</a:t>
            </a:r>
          </a:p>
          <a:p>
            <a:pPr marL="342900" indent="-342900" algn="just">
              <a:spcAft>
                <a:spcPts val="600"/>
              </a:spcAft>
              <a:buFont typeface="Wingdings" panose="05000000000000000000" pitchFamily="2" charset="2"/>
              <a:buChar char="§"/>
            </a:pPr>
            <a:r>
              <a:rPr lang="bg-BG" sz="2000" dirty="0">
                <a:cs typeface="Times New Roman" panose="02020603050405020304" pitchFamily="18" charset="0"/>
              </a:rPr>
              <a:t>Разработена </a:t>
            </a:r>
            <a:r>
              <a:rPr lang="bg-BG" sz="2000" b="1" dirty="0">
                <a:cs typeface="Times New Roman" panose="02020603050405020304" pitchFamily="18" charset="0"/>
              </a:rPr>
              <a:t>изследователска методика;</a:t>
            </a:r>
          </a:p>
          <a:p>
            <a:pPr marL="342900" indent="-342900" algn="just">
              <a:spcAft>
                <a:spcPts val="600"/>
              </a:spcAft>
              <a:buFont typeface="Wingdings" panose="05000000000000000000" pitchFamily="2" charset="2"/>
              <a:buChar char="§"/>
            </a:pPr>
            <a:r>
              <a:rPr lang="bg-BG" sz="2000" dirty="0">
                <a:cs typeface="Times New Roman" panose="02020603050405020304" pitchFamily="18" charset="0"/>
              </a:rPr>
              <a:t>КТ „ПОДКРЕПА“ през февруари-март 2022 г. проведе емпирично изследване в</a:t>
            </a:r>
            <a:r>
              <a:rPr lang="en-US" sz="2000" dirty="0">
                <a:cs typeface="Times New Roman" panose="02020603050405020304" pitchFamily="18" charset="0"/>
              </a:rPr>
              <a:t> </a:t>
            </a:r>
            <a:r>
              <a:rPr lang="en-US" sz="2000" b="1" dirty="0">
                <a:cs typeface="Times New Roman" panose="02020603050405020304" pitchFamily="18" charset="0"/>
              </a:rPr>
              <a:t>158 </a:t>
            </a:r>
            <a:r>
              <a:rPr lang="bg-BG" sz="2000" dirty="0">
                <a:cs typeface="Times New Roman" panose="02020603050405020304" pitchFamily="18" charset="0"/>
              </a:rPr>
              <a:t>предприятия, от 9 изследвани сектора, за да идентифицира състоянието и потребностите от дигитални умения;</a:t>
            </a:r>
          </a:p>
          <a:p>
            <a:pPr marL="342900" indent="-342900" algn="just">
              <a:spcAft>
                <a:spcPts val="600"/>
              </a:spcAft>
              <a:buFont typeface="Wingdings" panose="05000000000000000000" pitchFamily="2" charset="2"/>
              <a:buChar char="§"/>
            </a:pPr>
            <a:r>
              <a:rPr lang="bg-BG" sz="2000" dirty="0">
                <a:cs typeface="Times New Roman" panose="02020603050405020304" pitchFamily="18" charset="0"/>
              </a:rPr>
              <a:t>За целта бяха </a:t>
            </a:r>
            <a:r>
              <a:rPr lang="bg-BG" sz="2000" dirty="0"/>
              <a:t>съставени въпросници за пряко анкетиране на терен, </a:t>
            </a:r>
            <a:r>
              <a:rPr lang="bg-BG" sz="2000" b="1" dirty="0"/>
              <a:t>базирани на утвърдената изследователска методика;</a:t>
            </a:r>
          </a:p>
          <a:p>
            <a:pPr marL="342900" indent="-342900" algn="just">
              <a:spcAft>
                <a:spcPts val="600"/>
              </a:spcAft>
              <a:buFont typeface="Wingdings" panose="05000000000000000000" pitchFamily="2" charset="2"/>
              <a:buChar char="§"/>
            </a:pPr>
            <a:r>
              <a:rPr lang="bg-BG" sz="2000" dirty="0"/>
              <a:t>При проведеното анкетно проучване са </a:t>
            </a:r>
            <a:r>
              <a:rPr lang="bg-BG" sz="2000" b="1" dirty="0"/>
              <a:t>анкетирани общо 865 лица (работодатели и работници/ служители);</a:t>
            </a:r>
          </a:p>
          <a:p>
            <a:pPr marL="342900" indent="-342900" algn="just">
              <a:spcAft>
                <a:spcPts val="600"/>
              </a:spcAft>
              <a:buFont typeface="Wingdings" panose="05000000000000000000" pitchFamily="2" charset="2"/>
              <a:buChar char="§"/>
            </a:pPr>
            <a:r>
              <a:rPr lang="bg-BG" sz="2000" dirty="0"/>
              <a:t>Въпросниците включват </a:t>
            </a:r>
            <a:r>
              <a:rPr lang="bg-BG" sz="2000" b="1" dirty="0"/>
              <a:t>механизми за анализ </a:t>
            </a:r>
            <a:r>
              <a:rPr lang="bg-BG" sz="2000" dirty="0"/>
              <a:t>на потребностите от гледна точка на работниците и служителите, в т.ч. представители на висшия и средния мениджмънт на предприятията;</a:t>
            </a:r>
          </a:p>
          <a:p>
            <a:pPr marL="342900" indent="-342900" algn="just">
              <a:spcAft>
                <a:spcPts val="600"/>
              </a:spcAft>
              <a:buFont typeface="Wingdings" panose="05000000000000000000" pitchFamily="2" charset="2"/>
              <a:buChar char="§"/>
            </a:pPr>
            <a:r>
              <a:rPr lang="bg-BG" sz="2000" dirty="0"/>
              <a:t>На база събраната информация бе съставен </a:t>
            </a:r>
            <a:r>
              <a:rPr lang="bg-BG" sz="2000" b="1" dirty="0"/>
              <a:t>Доклад с изводи за специфичните потребности в съответните икономически сектори.</a:t>
            </a:r>
            <a:endParaRPr lang="bg-BG" sz="2000" b="1" dirty="0">
              <a:cs typeface="Times New Roman" panose="02020603050405020304" pitchFamily="18" charset="0"/>
            </a:endParaRPr>
          </a:p>
          <a:p>
            <a:pPr marL="380990" indent="-380990" algn="just">
              <a:buFont typeface="Arial" panose="020B0604020202020204" pitchFamily="34" charset="0"/>
              <a:buChar char="•"/>
            </a:pPr>
            <a:endParaRPr lang="bg-BG" sz="2133"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1F2ED24B-5E39-4843-9194-3BE10A11FE60}"/>
              </a:ext>
            </a:extLst>
          </p:cNvPr>
          <p:cNvSpPr>
            <a:spLocks noGrp="1"/>
          </p:cNvSpPr>
          <p:nvPr>
            <p:ph type="sldNum" sz="quarter" idx="12"/>
          </p:nvPr>
        </p:nvSpPr>
        <p:spPr>
          <a:xfrm>
            <a:off x="395014" y="6464321"/>
            <a:ext cx="2743200" cy="365125"/>
          </a:xfrm>
        </p:spPr>
        <p:txBody>
          <a:bodyPr/>
          <a:lstStyle/>
          <a:p>
            <a:pPr algn="l"/>
            <a:fld id="{2853EFAC-7196-46AE-A59D-15D40822CCA1}" type="slidenum">
              <a:rPr lang="bg-BG" smtClean="0"/>
              <a:pPr algn="l"/>
              <a:t>6</a:t>
            </a:fld>
            <a:endParaRPr lang="bg-BG" dirty="0"/>
          </a:p>
        </p:txBody>
      </p:sp>
    </p:spTree>
    <p:extLst>
      <p:ext uri="{BB962C8B-B14F-4D97-AF65-F5344CB8AC3E}">
        <p14:creationId xmlns:p14="http://schemas.microsoft.com/office/powerpoint/2010/main" val="126260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711545" y="129396"/>
            <a:ext cx="7509430" cy="1287292"/>
          </a:xfrm>
          <a:ln>
            <a:solidFill>
              <a:schemeClr val="tx2"/>
            </a:solidFill>
          </a:ln>
        </p:spPr>
        <p:txBody>
          <a:bodyPr>
            <a:noAutofit/>
          </a:bodyPr>
          <a:lstStyle/>
          <a:p>
            <a:r>
              <a:rPr lang="bg-BG" sz="3200" b="1" dirty="0">
                <a:solidFill>
                  <a:schemeClr val="accent1">
                    <a:lumMod val="50000"/>
                  </a:schemeClr>
                </a:solidFill>
                <a:latin typeface="Times New Roman" panose="02020603050405020304" pitchFamily="18" charset="0"/>
                <a:cs typeface="Times New Roman" panose="02020603050405020304" pitchFamily="18" charset="0"/>
              </a:rPr>
              <a:t>Основни изводи и констатации в Доклада по Дейност 1</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9424539" y="6519446"/>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9AFBF-AF6C-4838-AD1E-D702DDC27A11}"/>
              </a:ext>
            </a:extLst>
          </p:cNvPr>
          <p:cNvSpPr txBox="1"/>
          <p:nvPr/>
        </p:nvSpPr>
        <p:spPr>
          <a:xfrm>
            <a:off x="207818" y="1911927"/>
            <a:ext cx="11583847" cy="4247317"/>
          </a:xfrm>
          <a:prstGeom prst="rect">
            <a:avLst/>
          </a:prstGeom>
          <a:solidFill>
            <a:schemeClr val="accent1">
              <a:lumMod val="20000"/>
              <a:lumOff val="80000"/>
            </a:schemeClr>
          </a:solidFill>
        </p:spPr>
        <p:txBody>
          <a:bodyPr wrap="square" rtlCol="0">
            <a:spAutoFit/>
          </a:bodyPr>
          <a:lstStyle/>
          <a:p>
            <a:pPr marL="342900" indent="-342900" algn="just">
              <a:spcAft>
                <a:spcPts val="1200"/>
              </a:spcAft>
              <a:buAutoNum type="arabicPeriod"/>
            </a:pPr>
            <a:r>
              <a:rPr lang="bg-BG" sz="2000" b="1" dirty="0">
                <a:latin typeface="Cambria" panose="02040503050406030204" pitchFamily="18" charset="0"/>
                <a:ea typeface="Times New Roman" panose="02020603050405020304" pitchFamily="18" charset="0"/>
                <a:cs typeface="Times New Roman" panose="02020603050405020304" pitchFamily="18" charset="0"/>
              </a:rPr>
              <a:t>Констатации по отношение потребността о</a:t>
            </a:r>
            <a:r>
              <a:rPr lang="bg-BG" sz="2000" b="1" dirty="0">
                <a:effectLst/>
                <a:latin typeface="Cambria" panose="02040503050406030204" pitchFamily="18" charset="0"/>
                <a:ea typeface="Times New Roman" panose="02020603050405020304" pitchFamily="18" charset="0"/>
                <a:cs typeface="Times New Roman" panose="02020603050405020304" pitchFamily="18" charset="0"/>
              </a:rPr>
              <a:t>т дигитални умения в предприятията</a:t>
            </a:r>
          </a:p>
          <a:p>
            <a:pPr marL="342900" indent="-342900" algn="just">
              <a:spcAft>
                <a:spcPts val="1200"/>
              </a:spcAft>
              <a:buAutoNum type="arabicPeriod"/>
            </a:pPr>
            <a:r>
              <a:rPr lang="bg-BG" sz="2000" b="1" dirty="0">
                <a:effectLst/>
                <a:latin typeface="Cambria" panose="02040503050406030204" pitchFamily="18" charset="0"/>
                <a:ea typeface="Times New Roman" panose="02020603050405020304" pitchFamily="18" charset="0"/>
                <a:cs typeface="Times New Roman" panose="02020603050405020304" pitchFamily="18" charset="0"/>
              </a:rPr>
              <a:t>Констатации за бъдещите възможности и намерения за дигитализиране на дейности в процеси в предприятията</a:t>
            </a:r>
          </a:p>
          <a:p>
            <a:pPr marL="342900" indent="-342900" algn="just">
              <a:spcAft>
                <a:spcPts val="1200"/>
              </a:spcAft>
              <a:buAutoNum type="arabicPeriod"/>
            </a:pPr>
            <a:r>
              <a:rPr lang="bg-BG" sz="2000" b="1" dirty="0">
                <a:effectLst/>
                <a:latin typeface="Cambria" panose="02040503050406030204" pitchFamily="18" charset="0"/>
                <a:ea typeface="Times New Roman" panose="02020603050405020304" pitchFamily="18" charset="0"/>
                <a:cs typeface="Times New Roman" panose="02020603050405020304" pitchFamily="18" charset="0"/>
              </a:rPr>
              <a:t>Очертани са намеренията на работодателите от сектора за дигитализиране в работни и производствени процеси</a:t>
            </a:r>
          </a:p>
          <a:p>
            <a:pPr marL="342900" indent="-342900" algn="just">
              <a:spcAft>
                <a:spcPts val="1200"/>
              </a:spcAft>
              <a:buAutoNum type="arabicPeriod"/>
            </a:pPr>
            <a:r>
              <a:rPr lang="bg-BG" sz="2000" b="1" dirty="0">
                <a:effectLst/>
                <a:latin typeface="Cambria" panose="02040503050406030204" pitchFamily="18" charset="0"/>
                <a:ea typeface="Times New Roman" panose="02020603050405020304" pitchFamily="18" charset="0"/>
                <a:cs typeface="Times New Roman" panose="02020603050405020304" pitchFamily="18" charset="0"/>
              </a:rPr>
              <a:t>Обобщени са представите и оценките на работниците относно необходимостта от развитие на дигитални умения в бъдеще</a:t>
            </a:r>
          </a:p>
          <a:p>
            <a:pPr marL="342900" indent="-342900">
              <a:spcAft>
                <a:spcPts val="1200"/>
              </a:spcAft>
              <a:buFontTx/>
              <a:buAutoNum type="arabicPeriod"/>
            </a:pPr>
            <a:r>
              <a:rPr lang="bg-BG" sz="2000" b="1" dirty="0">
                <a:latin typeface="Cambria" panose="02040503050406030204" pitchFamily="18" charset="0"/>
                <a:ea typeface="Times New Roman" panose="02020603050405020304" pitchFamily="18" charset="0"/>
              </a:rPr>
              <a:t>Представени са с</a:t>
            </a:r>
            <a:r>
              <a:rPr lang="bg-BG" sz="2000" b="1" dirty="0">
                <a:effectLst/>
                <a:latin typeface="Cambria" panose="02040503050406030204" pitchFamily="18" charset="0"/>
                <a:ea typeface="Times New Roman" panose="02020603050405020304" pitchFamily="18" charset="0"/>
              </a:rPr>
              <a:t>амооценките на работниците </a:t>
            </a:r>
            <a:r>
              <a:rPr lang="bg-BG" sz="2000" b="1" dirty="0">
                <a:latin typeface="Cambria" panose="02040503050406030204" pitchFamily="18" charset="0"/>
                <a:ea typeface="Times New Roman" panose="02020603050405020304" pitchFamily="18" charset="0"/>
              </a:rPr>
              <a:t>за </a:t>
            </a:r>
            <a:r>
              <a:rPr lang="bg-BG" sz="2000" b="1" dirty="0">
                <a:effectLst/>
                <a:latin typeface="Cambria" panose="02040503050406030204" pitchFamily="18" charset="0"/>
                <a:ea typeface="Times New Roman" panose="02020603050405020304" pitchFamily="18" charset="0"/>
              </a:rPr>
              <a:t>личната им потребност от изграждане на дигитални умения</a:t>
            </a:r>
          </a:p>
          <a:p>
            <a:pPr marL="342900" indent="-342900">
              <a:spcAft>
                <a:spcPts val="1200"/>
              </a:spcAft>
              <a:buFontTx/>
              <a:buAutoNum type="arabicPeriod"/>
            </a:pPr>
            <a:r>
              <a:rPr lang="bg-BG" sz="2000" b="1" dirty="0">
                <a:effectLst/>
                <a:latin typeface="Cambria" panose="02040503050406030204" pitchFamily="18" charset="0"/>
                <a:ea typeface="Times New Roman" panose="02020603050405020304" pitchFamily="18" charset="0"/>
              </a:rPr>
              <a:t>Изведени са препоръки по отношение разработването на учебно съдържание за обучителните курсове с цел изграждане на дигитални умения</a:t>
            </a:r>
            <a:endParaRPr lang="bg-BG" sz="2400" dirty="0">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9" name="Контейнер за номер на слайда 8">
            <a:extLst>
              <a:ext uri="{FF2B5EF4-FFF2-40B4-BE49-F238E27FC236}">
                <a16:creationId xmlns:a16="http://schemas.microsoft.com/office/drawing/2014/main" id="{A8C8A07D-4B77-446F-BBDB-D52CEDCB8539}"/>
              </a:ext>
            </a:extLst>
          </p:cNvPr>
          <p:cNvSpPr>
            <a:spLocks noGrp="1"/>
          </p:cNvSpPr>
          <p:nvPr>
            <p:ph type="sldNum" sz="quarter" idx="12"/>
          </p:nvPr>
        </p:nvSpPr>
        <p:spPr>
          <a:xfrm>
            <a:off x="207818" y="6363479"/>
            <a:ext cx="2743200" cy="365125"/>
          </a:xfrm>
        </p:spPr>
        <p:txBody>
          <a:bodyPr/>
          <a:lstStyle/>
          <a:p>
            <a:pPr algn="l"/>
            <a:fld id="{2853EFAC-7196-46AE-A59D-15D40822CCA1}" type="slidenum">
              <a:rPr lang="bg-BG" smtClean="0"/>
              <a:pPr algn="l"/>
              <a:t>7</a:t>
            </a:fld>
            <a:endParaRPr lang="bg-BG" dirty="0"/>
          </a:p>
        </p:txBody>
      </p:sp>
    </p:spTree>
    <p:extLst>
      <p:ext uri="{BB962C8B-B14F-4D97-AF65-F5344CB8AC3E}">
        <p14:creationId xmlns:p14="http://schemas.microsoft.com/office/powerpoint/2010/main" val="3736220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152499" y="129396"/>
            <a:ext cx="8043538" cy="1087786"/>
          </a:xfrm>
          <a:ln>
            <a:solidFill>
              <a:schemeClr val="tx2"/>
            </a:solidFill>
          </a:ln>
        </p:spPr>
        <p:txBody>
          <a:bodyPr>
            <a:noAutofit/>
          </a:bodyPr>
          <a:lstStyle/>
          <a:p>
            <a:pPr algn="ctr"/>
            <a:r>
              <a:rPr lang="bg-BG" sz="2400" b="1" dirty="0">
                <a:solidFill>
                  <a:schemeClr val="accent1">
                    <a:lumMod val="50000"/>
                  </a:schemeClr>
                </a:solidFill>
                <a:latin typeface="Times New Roman" panose="02020603050405020304" pitchFamily="18" charset="0"/>
                <a:cs typeface="Times New Roman" panose="02020603050405020304" pitchFamily="18" charset="0"/>
              </a:rPr>
              <a:t>Основна констатация: ясно изразени специфики в потребностите от дигитални умения по икономически сектори</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8755401" y="6488668"/>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4" name="Закръглен правоъгълник 3"/>
          <p:cNvSpPr/>
          <p:nvPr/>
        </p:nvSpPr>
        <p:spPr>
          <a:xfrm>
            <a:off x="628417" y="1447653"/>
            <a:ext cx="11034338" cy="1052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bg-BG" b="1" dirty="0"/>
              <a:t>Дигитални умения, свързани с информация и данни:</a:t>
            </a:r>
            <a:br>
              <a:rPr lang="bg-BG" b="1" dirty="0"/>
            </a:br>
            <a:r>
              <a:rPr lang="bg-BG" dirty="0"/>
              <a:t>Най-силна е потребността от този тип умения в секторите 91, 88, 87, 61, 02,</a:t>
            </a:r>
            <a:br>
              <a:rPr lang="bg-BG" dirty="0"/>
            </a:br>
            <a:r>
              <a:rPr lang="bg-BG" dirty="0"/>
              <a:t>а най-слаба е в секторите 05 и 38 </a:t>
            </a:r>
            <a:endParaRPr lang="en-US" dirty="0"/>
          </a:p>
        </p:txBody>
      </p:sp>
      <p:sp>
        <p:nvSpPr>
          <p:cNvPr id="9" name="Закръглен правоъгълник 8"/>
          <p:cNvSpPr/>
          <p:nvPr/>
        </p:nvSpPr>
        <p:spPr>
          <a:xfrm>
            <a:off x="628417" y="2510395"/>
            <a:ext cx="11034338" cy="892297"/>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2. </a:t>
            </a:r>
            <a:r>
              <a:rPr lang="bg-BG" b="1" dirty="0"/>
              <a:t>Дигитални умения за комуникация и сътрудничество:</a:t>
            </a:r>
            <a:br>
              <a:rPr lang="bg-BG" b="1" dirty="0"/>
            </a:br>
            <a:r>
              <a:rPr lang="bg-BG" dirty="0"/>
              <a:t>Високо изразена потребност в практически всички наблюдавани сектори.</a:t>
            </a:r>
            <a:br>
              <a:rPr lang="bg-BG" dirty="0"/>
            </a:br>
            <a:r>
              <a:rPr lang="bg-BG" dirty="0"/>
              <a:t>Особеност: най-слаба е потребността от умения за прилагането на онлайн етикет</a:t>
            </a:r>
            <a:endParaRPr lang="en-US" dirty="0"/>
          </a:p>
        </p:txBody>
      </p:sp>
      <p:sp>
        <p:nvSpPr>
          <p:cNvPr id="10" name="Закръглен правоъгълник 9"/>
          <p:cNvSpPr/>
          <p:nvPr/>
        </p:nvSpPr>
        <p:spPr>
          <a:xfrm>
            <a:off x="628417" y="3429001"/>
            <a:ext cx="11034338" cy="93060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dirty="0"/>
          </a:p>
          <a:p>
            <a:pPr algn="ctr"/>
            <a:r>
              <a:rPr lang="bg-BG" dirty="0"/>
              <a:t>3. </a:t>
            </a:r>
            <a:r>
              <a:rPr lang="bg-BG" b="1" dirty="0"/>
              <a:t>Дигитални умения за създаване на дигитално съдържание</a:t>
            </a:r>
            <a:r>
              <a:rPr lang="bg-BG" dirty="0"/>
              <a:t>:</a:t>
            </a:r>
          </a:p>
          <a:p>
            <a:pPr algn="ctr"/>
            <a:r>
              <a:rPr lang="bg-BG" dirty="0"/>
              <a:t>Най-силна е потребността в секторите 61, 91, 87, 02.</a:t>
            </a:r>
            <a:br>
              <a:rPr lang="bg-BG" dirty="0"/>
            </a:br>
            <a:r>
              <a:rPr lang="bg-BG" dirty="0"/>
              <a:t>Най-слаба е тази потребност в секторите 05,22,38</a:t>
            </a:r>
            <a:br>
              <a:rPr lang="bg-BG" dirty="0"/>
            </a:br>
            <a:endParaRPr lang="en-US" dirty="0"/>
          </a:p>
        </p:txBody>
      </p:sp>
      <p:sp>
        <p:nvSpPr>
          <p:cNvPr id="11" name="Закръглен правоъгълник 10"/>
          <p:cNvSpPr/>
          <p:nvPr/>
        </p:nvSpPr>
        <p:spPr>
          <a:xfrm>
            <a:off x="628417" y="4385916"/>
            <a:ext cx="11034338" cy="80953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4. </a:t>
            </a:r>
            <a:r>
              <a:rPr lang="bg-BG" b="1" dirty="0"/>
              <a:t>Дигитални умения за безопасност:</a:t>
            </a:r>
          </a:p>
          <a:p>
            <a:pPr algn="ctr"/>
            <a:r>
              <a:rPr lang="bg-BG" dirty="0"/>
              <a:t>Силно изразена във всички наблюдавани икономически сектори</a:t>
            </a:r>
            <a:endParaRPr lang="en-US" dirty="0"/>
          </a:p>
        </p:txBody>
      </p:sp>
      <p:sp>
        <p:nvSpPr>
          <p:cNvPr id="12" name="Закръглен правоъгълник 11"/>
          <p:cNvSpPr/>
          <p:nvPr/>
        </p:nvSpPr>
        <p:spPr>
          <a:xfrm>
            <a:off x="628417" y="5205413"/>
            <a:ext cx="11034338" cy="128325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4. </a:t>
            </a:r>
            <a:r>
              <a:rPr lang="bg-BG" b="1" dirty="0"/>
              <a:t>Дигитални умения за решаване на проблеми:</a:t>
            </a:r>
            <a:br>
              <a:rPr lang="bg-BG" b="1" dirty="0"/>
            </a:br>
            <a:r>
              <a:rPr lang="bg-BG" dirty="0"/>
              <a:t>Най-силно изразена е в секторите 05, 22, 23, 61 и 91.</a:t>
            </a:r>
          </a:p>
          <a:p>
            <a:pPr algn="ctr"/>
            <a:r>
              <a:rPr lang="bg-BG" dirty="0"/>
              <a:t>Относително по-слаба е тази потребност в секторите 87, 88, 38, и 02</a:t>
            </a:r>
            <a:endParaRPr lang="en-US" dirty="0"/>
          </a:p>
        </p:txBody>
      </p:sp>
      <p:sp>
        <p:nvSpPr>
          <p:cNvPr id="13" name="Контейнер за номер на слайда 12">
            <a:extLst>
              <a:ext uri="{FF2B5EF4-FFF2-40B4-BE49-F238E27FC236}">
                <a16:creationId xmlns:a16="http://schemas.microsoft.com/office/drawing/2014/main" id="{58AF06A7-C339-41A0-A081-C979B52280EB}"/>
              </a:ext>
            </a:extLst>
          </p:cNvPr>
          <p:cNvSpPr>
            <a:spLocks noGrp="1"/>
          </p:cNvSpPr>
          <p:nvPr>
            <p:ph type="sldNum" sz="quarter" idx="12"/>
          </p:nvPr>
        </p:nvSpPr>
        <p:spPr>
          <a:xfrm>
            <a:off x="628417" y="6477796"/>
            <a:ext cx="2743200" cy="365125"/>
          </a:xfrm>
        </p:spPr>
        <p:txBody>
          <a:bodyPr/>
          <a:lstStyle/>
          <a:p>
            <a:pPr algn="l"/>
            <a:fld id="{2853EFAC-7196-46AE-A59D-15D40822CCA1}" type="slidenum">
              <a:rPr lang="bg-BG" smtClean="0"/>
              <a:pPr algn="l"/>
              <a:t>8</a:t>
            </a:fld>
            <a:endParaRPr lang="bg-BG" dirty="0"/>
          </a:p>
        </p:txBody>
      </p:sp>
    </p:spTree>
    <p:extLst>
      <p:ext uri="{BB962C8B-B14F-4D97-AF65-F5344CB8AC3E}">
        <p14:creationId xmlns:p14="http://schemas.microsoft.com/office/powerpoint/2010/main" val="859864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3BE4-CEA4-4EA8-8C42-063EA9C3788D}"/>
              </a:ext>
            </a:extLst>
          </p:cNvPr>
          <p:cNvSpPr>
            <a:spLocks noGrp="1"/>
          </p:cNvSpPr>
          <p:nvPr>
            <p:ph type="title"/>
          </p:nvPr>
        </p:nvSpPr>
        <p:spPr>
          <a:xfrm>
            <a:off x="628417" y="129395"/>
            <a:ext cx="7567620" cy="1139509"/>
          </a:xfrm>
          <a:ln>
            <a:solidFill>
              <a:schemeClr val="tx2"/>
            </a:solidFill>
          </a:ln>
        </p:spPr>
        <p:txBody>
          <a:bodyPr>
            <a:noAutofit/>
          </a:bodyPr>
          <a:lstStyle/>
          <a:p>
            <a:pPr algn="ctr"/>
            <a:r>
              <a:rPr lang="bg-BG" sz="2400" b="1" dirty="0">
                <a:solidFill>
                  <a:schemeClr val="accent1">
                    <a:lumMod val="50000"/>
                  </a:schemeClr>
                </a:solidFill>
                <a:latin typeface="Times New Roman" panose="02020603050405020304" pitchFamily="18" charset="0"/>
                <a:cs typeface="Times New Roman" panose="02020603050405020304" pitchFamily="18" charset="0"/>
              </a:rPr>
              <a:t>Ключова констатация: ясно разграничими различия в приложението на дигитални устройства по икономически сектори</a:t>
            </a:r>
          </a:p>
        </p:txBody>
      </p:sp>
      <p:pic>
        <p:nvPicPr>
          <p:cNvPr id="3" name="Picture 2">
            <a:extLst>
              <a:ext uri="{FF2B5EF4-FFF2-40B4-BE49-F238E27FC236}">
                <a16:creationId xmlns:a16="http://schemas.microsoft.com/office/drawing/2014/main" id="{B1D7A87F-7E4C-4E6D-A966-3D9C2BE80729}"/>
              </a:ext>
            </a:extLst>
          </p:cNvPr>
          <p:cNvPicPr>
            <a:picLocks noChangeAspect="1"/>
          </p:cNvPicPr>
          <p:nvPr/>
        </p:nvPicPr>
        <p:blipFill>
          <a:blip r:embed="rId3"/>
          <a:stretch>
            <a:fillRect/>
          </a:stretch>
        </p:blipFill>
        <p:spPr>
          <a:xfrm>
            <a:off x="11095873" y="194728"/>
            <a:ext cx="943628" cy="811520"/>
          </a:xfrm>
          <a:prstGeom prst="rect">
            <a:avLst/>
          </a:prstGeom>
        </p:spPr>
      </p:pic>
      <p:pic>
        <p:nvPicPr>
          <p:cNvPr id="5" name="Picture 4">
            <a:extLst>
              <a:ext uri="{FF2B5EF4-FFF2-40B4-BE49-F238E27FC236}">
                <a16:creationId xmlns:a16="http://schemas.microsoft.com/office/drawing/2014/main" id="{94FDF901-4D4F-4465-93B0-47839600FE0A}"/>
              </a:ext>
            </a:extLst>
          </p:cNvPr>
          <p:cNvPicPr>
            <a:picLocks noChangeAspect="1"/>
          </p:cNvPicPr>
          <p:nvPr/>
        </p:nvPicPr>
        <p:blipFill>
          <a:blip r:embed="rId4"/>
          <a:stretch>
            <a:fillRect/>
          </a:stretch>
        </p:blipFill>
        <p:spPr>
          <a:xfrm>
            <a:off x="8335674" y="-4168"/>
            <a:ext cx="1088865" cy="1139509"/>
          </a:xfrm>
          <a:prstGeom prst="rect">
            <a:avLst/>
          </a:prstGeom>
        </p:spPr>
      </p:pic>
      <p:sp>
        <p:nvSpPr>
          <p:cNvPr id="6" name="TextBox 5">
            <a:extLst>
              <a:ext uri="{FF2B5EF4-FFF2-40B4-BE49-F238E27FC236}">
                <a16:creationId xmlns:a16="http://schemas.microsoft.com/office/drawing/2014/main" id="{B04F8F6A-1109-436B-8FB4-819B29399036}"/>
              </a:ext>
            </a:extLst>
          </p:cNvPr>
          <p:cNvSpPr txBox="1"/>
          <p:nvPr/>
        </p:nvSpPr>
        <p:spPr>
          <a:xfrm>
            <a:off x="8755401" y="6488668"/>
            <a:ext cx="3245193" cy="338554"/>
          </a:xfrm>
          <a:prstGeom prst="rect">
            <a:avLst/>
          </a:prstGeom>
          <a:noFill/>
        </p:spPr>
        <p:txBody>
          <a:bodyPr wrap="square">
            <a:spAutoFit/>
          </a:bodyPr>
          <a:lstStyle/>
          <a:p>
            <a:pPr algn="ctr"/>
            <a:r>
              <a:rPr lang="ru-RU" sz="1600" b="1" dirty="0">
                <a:solidFill>
                  <a:srgbClr val="0587AF"/>
                </a:solidFill>
                <a:latin typeface="Times New Roman" panose="02020603050405020304" pitchFamily="18" charset="0"/>
                <a:cs typeface="Times New Roman" panose="02020603050405020304" pitchFamily="18" charset="0"/>
              </a:rPr>
              <a:t>https://www.eufunds.bg</a:t>
            </a:r>
            <a:endParaRPr lang="bg-BG" sz="1600" b="1" dirty="0">
              <a:solidFill>
                <a:srgbClr val="0587AF"/>
              </a:solidFill>
              <a:latin typeface="Times New Roman" panose="02020603050405020304" pitchFamily="18" charset="0"/>
              <a:cs typeface="Times New Roman" panose="02020603050405020304" pitchFamily="18" charset="0"/>
            </a:endParaRPr>
          </a:p>
        </p:txBody>
      </p:sp>
      <p:pic>
        <p:nvPicPr>
          <p:cNvPr id="8" name="Картина 7" descr="Мерките да се преразгледат"/>
          <p:cNvPicPr/>
          <p:nvPr/>
        </p:nvPicPr>
        <p:blipFill>
          <a:blip r:embed="rId5">
            <a:extLst>
              <a:ext uri="{28A0092B-C50C-407E-A947-70E740481C1C}">
                <a14:useLocalDpi xmlns:a14="http://schemas.microsoft.com/office/drawing/2010/main" val="0"/>
              </a:ext>
            </a:extLst>
          </a:blip>
          <a:srcRect/>
          <a:stretch>
            <a:fillRect/>
          </a:stretch>
        </p:blipFill>
        <p:spPr bwMode="auto">
          <a:xfrm>
            <a:off x="9812212" y="129396"/>
            <a:ext cx="1131570" cy="844550"/>
          </a:xfrm>
          <a:prstGeom prst="rect">
            <a:avLst/>
          </a:prstGeom>
          <a:noFill/>
          <a:ln>
            <a:noFill/>
          </a:ln>
        </p:spPr>
      </p:pic>
      <p:sp>
        <p:nvSpPr>
          <p:cNvPr id="4" name="Закръглен правоъгълник 3"/>
          <p:cNvSpPr/>
          <p:nvPr/>
        </p:nvSpPr>
        <p:spPr>
          <a:xfrm>
            <a:off x="628417" y="1381956"/>
            <a:ext cx="11092528" cy="11184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bg-BG" b="1" dirty="0"/>
              <a:t>Средства за свързване:</a:t>
            </a:r>
          </a:p>
          <a:p>
            <a:pPr algn="ctr"/>
            <a:r>
              <a:rPr lang="bg-BG" dirty="0"/>
              <a:t>Приложими във всички сектори, но особено силно тази тенденция е изразена за секторите</a:t>
            </a:r>
            <a:br>
              <a:rPr lang="bg-BG" dirty="0"/>
            </a:br>
            <a:r>
              <a:rPr lang="bg-BG" dirty="0"/>
              <a:t>02, 22, 23, 38, 61 и 91</a:t>
            </a:r>
            <a:endParaRPr lang="en-US" dirty="0"/>
          </a:p>
        </p:txBody>
      </p:sp>
      <p:sp>
        <p:nvSpPr>
          <p:cNvPr id="9" name="Закръглен правоъгълник 8"/>
          <p:cNvSpPr/>
          <p:nvPr/>
        </p:nvSpPr>
        <p:spPr>
          <a:xfrm>
            <a:off x="628417" y="2575632"/>
            <a:ext cx="11034338" cy="82706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b="1" dirty="0"/>
              <a:t>2. Средства за споделяне и обмен на данни:</a:t>
            </a:r>
            <a:br>
              <a:rPr lang="bg-BG" b="1" dirty="0"/>
            </a:br>
            <a:r>
              <a:rPr lang="bg-BG" dirty="0"/>
              <a:t>приложими за всички сектори, но най-ясно артикулирани за секторите 02, 22, 23, 38, 61 и 91</a:t>
            </a:r>
            <a:endParaRPr lang="en-US" dirty="0"/>
          </a:p>
        </p:txBody>
      </p:sp>
      <p:sp>
        <p:nvSpPr>
          <p:cNvPr id="10" name="Закръглен правоъгълник 9"/>
          <p:cNvSpPr/>
          <p:nvPr/>
        </p:nvSpPr>
        <p:spPr>
          <a:xfrm>
            <a:off x="628417" y="3455309"/>
            <a:ext cx="11034338" cy="904297"/>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dirty="0"/>
          </a:p>
          <a:p>
            <a:pPr algn="ctr"/>
            <a:r>
              <a:rPr lang="bg-BG" dirty="0"/>
              <a:t>3. </a:t>
            </a:r>
            <a:r>
              <a:rPr lang="bg-BG" b="1" dirty="0"/>
              <a:t>Средства за предоставяне на услуги:</a:t>
            </a:r>
            <a:br>
              <a:rPr lang="bg-BG" b="1" dirty="0"/>
            </a:br>
            <a:r>
              <a:rPr lang="bg-BG" dirty="0"/>
              <a:t>най-често приложими в секторите 02, 22, 23, 61, 87 и 88</a:t>
            </a:r>
            <a:br>
              <a:rPr lang="bg-BG" b="1" dirty="0"/>
            </a:br>
            <a:endParaRPr lang="en-US" dirty="0"/>
          </a:p>
        </p:txBody>
      </p:sp>
      <p:sp>
        <p:nvSpPr>
          <p:cNvPr id="11" name="Закръглен правоъгълник 10"/>
          <p:cNvSpPr/>
          <p:nvPr/>
        </p:nvSpPr>
        <p:spPr>
          <a:xfrm>
            <a:off x="628417" y="4379740"/>
            <a:ext cx="11034338" cy="90429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bg-BG" dirty="0"/>
            </a:br>
            <a:r>
              <a:rPr lang="bg-BG" dirty="0"/>
              <a:t>4. </a:t>
            </a:r>
            <a:r>
              <a:rPr lang="bg-BG" b="1" dirty="0"/>
              <a:t>Средства за използване на дигитални приложения:</a:t>
            </a:r>
            <a:br>
              <a:rPr lang="bg-BG" b="1" dirty="0"/>
            </a:br>
            <a:r>
              <a:rPr lang="bg-BG" dirty="0"/>
              <a:t>най-често приложими в секторите 22, 23, 08, 88</a:t>
            </a:r>
            <a:br>
              <a:rPr lang="bg-BG" b="1" dirty="0"/>
            </a:br>
            <a:endParaRPr lang="en-US" dirty="0"/>
          </a:p>
        </p:txBody>
      </p:sp>
      <p:sp>
        <p:nvSpPr>
          <p:cNvPr id="12" name="Закръглен правоъгълник 11"/>
          <p:cNvSpPr/>
          <p:nvPr/>
        </p:nvSpPr>
        <p:spPr>
          <a:xfrm>
            <a:off x="628417" y="5359232"/>
            <a:ext cx="11034338" cy="112943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b="1" dirty="0"/>
              <a:t>5. Средства за управление на процеси</a:t>
            </a:r>
            <a:r>
              <a:rPr lang="bg-BG" dirty="0"/>
              <a:t>:</a:t>
            </a:r>
            <a:br>
              <a:rPr lang="bg-BG" dirty="0"/>
            </a:br>
            <a:r>
              <a:rPr lang="bg-BG" dirty="0"/>
              <a:t>най-силно приложими в секторите 22, 23 и 61</a:t>
            </a:r>
            <a:endParaRPr lang="en-US" dirty="0"/>
          </a:p>
        </p:txBody>
      </p:sp>
      <p:sp>
        <p:nvSpPr>
          <p:cNvPr id="13" name="Контейнер за номер на слайда 12">
            <a:extLst>
              <a:ext uri="{FF2B5EF4-FFF2-40B4-BE49-F238E27FC236}">
                <a16:creationId xmlns:a16="http://schemas.microsoft.com/office/drawing/2014/main" id="{C3BD29FA-74FD-40C2-B4FB-93DACEE947AC}"/>
              </a:ext>
            </a:extLst>
          </p:cNvPr>
          <p:cNvSpPr>
            <a:spLocks noGrp="1"/>
          </p:cNvSpPr>
          <p:nvPr>
            <p:ph type="sldNum" sz="quarter" idx="12"/>
          </p:nvPr>
        </p:nvSpPr>
        <p:spPr>
          <a:xfrm>
            <a:off x="628417" y="6462097"/>
            <a:ext cx="2743200" cy="365125"/>
          </a:xfrm>
        </p:spPr>
        <p:txBody>
          <a:bodyPr/>
          <a:lstStyle/>
          <a:p>
            <a:pPr algn="l"/>
            <a:fld id="{2853EFAC-7196-46AE-A59D-15D40822CCA1}" type="slidenum">
              <a:rPr lang="bg-BG" smtClean="0"/>
              <a:pPr algn="l"/>
              <a:t>9</a:t>
            </a:fld>
            <a:endParaRPr lang="bg-BG" dirty="0"/>
          </a:p>
        </p:txBody>
      </p:sp>
    </p:spTree>
    <p:extLst>
      <p:ext uri="{BB962C8B-B14F-4D97-AF65-F5344CB8AC3E}">
        <p14:creationId xmlns:p14="http://schemas.microsoft.com/office/powerpoint/2010/main" val="3984690794"/>
      </p:ext>
    </p:extLst>
  </p:cSld>
  <p:clrMapOvr>
    <a:masterClrMapping/>
  </p:clrMapOvr>
</p:sld>
</file>

<file path=ppt/theme/theme1.xml><?xml version="1.0" encoding="utf-8"?>
<a:theme xmlns:a="http://schemas.openxmlformats.org/drawingml/2006/main" name="Office тема">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744</TotalTime>
  <Words>4490</Words>
  <Application>Microsoft Office PowerPoint</Application>
  <PresentationFormat>Widescreen</PresentationFormat>
  <Paragraphs>541</Paragraphs>
  <Slides>34</Slides>
  <Notes>31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Arial</vt:lpstr>
      <vt:lpstr>Calibri</vt:lpstr>
      <vt:lpstr>Calibri Light</vt:lpstr>
      <vt:lpstr>Cambria</vt:lpstr>
      <vt:lpstr>Times New Roman</vt:lpstr>
      <vt:lpstr>Wingdings</vt:lpstr>
      <vt:lpstr>Office тема</vt:lpstr>
      <vt:lpstr>Document</vt:lpstr>
      <vt:lpstr>PowerPoint Presentation</vt:lpstr>
      <vt:lpstr>ИНФОРМАЦИЯ ЗА ПРОЕКТА</vt:lpstr>
      <vt:lpstr>ПЛАНИРАНИ И РЕАЛИЗИРАНИ ДЕЙНОСТИ ПО ПРОЕКТА</vt:lpstr>
      <vt:lpstr>Изпълняваният от КТ „Подкрепа“ проект извършва изследователски дейности и интервенира в следните девет икономически дейности (сектори):</vt:lpstr>
      <vt:lpstr>Дейности, включени в изследването и анализа на потребностите от дигитални умения по икономически сектори</vt:lpstr>
      <vt:lpstr>ДЕЙНОСТ 1: изследване и анализ на потребностите от дигитални умения по икономически сектори</vt:lpstr>
      <vt:lpstr>Основни изводи и констатации в Доклада по Дейност 1</vt:lpstr>
      <vt:lpstr>Основна констатация: ясно изразени специфики в потребностите от дигитални умения по икономически сектори</vt:lpstr>
      <vt:lpstr>Ключова констатация: ясно разграничими различия в приложението на дигитални устройства по икономически сектори</vt:lpstr>
      <vt:lpstr>ДЕЙНОСТ  2: Съставяне на унифицирани профили (разработване, тестване и валидиране на унифицирани профили за дигитални умения по ключови длъжности и/или професии)</vt:lpstr>
      <vt:lpstr>Локализиране на 45 ключови длъжности в 9 икономически сектора</vt:lpstr>
      <vt:lpstr>Локализиране на 45 ключови длъжности в 9 икономически сектора</vt:lpstr>
      <vt:lpstr>Локализиране на 45 ключови длъжности в 9 икономически сектора</vt:lpstr>
      <vt:lpstr>Локализиране на 45 ключови длъжности в 9 икономически сектора</vt:lpstr>
      <vt:lpstr>Локализиране на 45 ключови длъжности в  9 икономически сектора</vt:lpstr>
      <vt:lpstr>Локализиране на 45 ключови длъжности в       9 икономически сектора</vt:lpstr>
      <vt:lpstr>Локализиране на 45 ключови длъжности в      9 икономически сектора</vt:lpstr>
      <vt:lpstr>Локализиране на 45 ключови длъжности в 9те икономически сектора</vt:lpstr>
      <vt:lpstr>Локализиране на 45 ключови длъжности в 9те икономически сектора</vt:lpstr>
      <vt:lpstr>Пример за идентифицирани дигитални умения (в резултат от Дейност 1 и Дейност 2):     Професия Лесоинженер, сектор Горско стопанство</vt:lpstr>
      <vt:lpstr>ДЕЙНОСТ  3: Разработване на инструменти за оценка и тестване на текущите умения на работната сила по сектори</vt:lpstr>
      <vt:lpstr> Основни резултати от реализирането на Дейност 3: сравнение между изискващите се и текущите нива на владеене на дигиталните умения, идентифицирани като необходими за изпълнението на професията/ длъжността Пример: професията ЛЕСОИНЖЕНЕР </vt:lpstr>
      <vt:lpstr>ДЕЙНОСТ  4: разработване на програми за неформално обучение за развитие на специфични дигитални умения и съставяне на базирано върху тези програми учебно съдържание</vt:lpstr>
      <vt:lpstr>ДЕЙНОСТ 5: Пилотно тестване / адаптиране / на учебно съдържание на 9 бр. програми с обучителни материали за развитие на специфични дигитални умения</vt:lpstr>
      <vt:lpstr>ДЕЙНОСТ 6: разработване на 9 броя секторни квалификационни рамки за развитие на дигитални умения</vt:lpstr>
      <vt:lpstr>ДЕЙНОСТ 6: емпирично верифициране на 9 броя секторни квалификационни рамки за развитие на дигитални умения</vt:lpstr>
      <vt:lpstr>                                                                                 </vt:lpstr>
      <vt:lpstr>ДЕЙНОСТ 7:  Създаване на методически указания за поддържане и надграждане на дигиталните умения</vt:lpstr>
      <vt:lpstr>ДЕЙНОСТ 7:  Създаване на методически указания за поддържане и надграждане на дигиталните умения </vt:lpstr>
      <vt:lpstr>ДЕЙНОСТ 9: Модели за партньорство и договаряне (да се развият и внедрят модели за дигитализирано социално партньорство и дигитализирано и колективно договаряне)</vt:lpstr>
      <vt:lpstr>ДЕЙНОСТ 9: Модели за партньорство и договаряне (да се развият и внедрят модели за дигитализирано социално партньорство и дигитализирано и колективно договаряне)</vt:lpstr>
      <vt:lpstr>Заключение</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Основни и специфични дигитални умения за идентифицираните 67 професии по проект BG05M9OP001-1.128-0004 „Развитие на дигиталните умения“   доц.</dc:title>
  <dc:creator>Валери Апостолов</dc:creator>
  <cp:lastModifiedBy>Bilyana Vakrilova</cp:lastModifiedBy>
  <cp:revision>61</cp:revision>
  <dcterms:created xsi:type="dcterms:W3CDTF">2022-10-14T09:53:57Z</dcterms:created>
  <dcterms:modified xsi:type="dcterms:W3CDTF">2023-05-25T09:36:18Z</dcterms:modified>
</cp:coreProperties>
</file>