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8" r:id="rId3"/>
    <p:sldId id="258" r:id="rId4"/>
    <p:sldId id="264" r:id="rId5"/>
    <p:sldId id="263" r:id="rId6"/>
    <p:sldId id="262" r:id="rId7"/>
    <p:sldId id="261" r:id="rId8"/>
    <p:sldId id="266" r:id="rId9"/>
    <p:sldId id="265" r:id="rId10"/>
    <p:sldId id="260" r:id="rId11"/>
    <p:sldId id="268" r:id="rId12"/>
    <p:sldId id="270" r:id="rId13"/>
    <p:sldId id="285" r:id="rId14"/>
    <p:sldId id="287" r:id="rId15"/>
    <p:sldId id="284" r:id="rId1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868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07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595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364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580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251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747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785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010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180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382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FA88-F5EB-4EB7-8B1E-8FFB01F3863E}" type="datetimeFigureOut">
              <a:rPr lang="bg-BG" smtClean="0"/>
              <a:t>21.2.2025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F1D2-F529-4444-8821-8BCF4A82F0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084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310054"/>
            <a:ext cx="10515600" cy="486690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bg-BG" b="1" dirty="0" smtClean="0">
              <a:solidFill>
                <a:srgbClr val="0070C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bg-BG" sz="4300" b="1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КОНФЕРЕНЦИЯ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bg-BG" sz="4300" b="1" dirty="0" smtClean="0">
              <a:solidFill>
                <a:srgbClr val="0070C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bg-BG" sz="2600" b="1" dirty="0" smtClean="0">
                <a:solidFill>
                  <a:srgbClr val="2C17A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ПРЕДСТАВЯНЕ НА РЕЗУЛТАТИТЕ ПО ДЕЙНОСТ 1.2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bg-BG" sz="2600" b="1" dirty="0" smtClean="0">
              <a:solidFill>
                <a:srgbClr val="2C17A9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bg-BG" sz="2600" b="1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Идентифициране на реалистични индикатори, подкрепени с конкретни мерки и времеви хоризонти за разработване на  Национален план  за насърчаване на КТД и адекватни МРЗ, съгласно</a:t>
            </a:r>
            <a:r>
              <a:rPr lang="ru-RU" sz="2600" b="1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ДИРЕКТИВА (ЕС) 2022/2041;</a:t>
            </a:r>
            <a:endParaRPr lang="en-US" sz="2600" b="1" dirty="0" smtClean="0">
              <a:solidFill>
                <a:srgbClr val="0070C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bg-BG" sz="2600" b="1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ПРОЕКТ</a:t>
            </a:r>
            <a:endParaRPr lang="bg-BG" sz="2600" b="1" dirty="0">
              <a:solidFill>
                <a:srgbClr val="0070C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000" b="1" dirty="0" smtClean="0">
                <a:solidFill>
                  <a:srgbClr val="7030A0"/>
                </a:solidFill>
              </a:rPr>
              <a:t>„</a:t>
            </a:r>
            <a:r>
              <a:rPr lang="ru-RU" sz="3000" b="1" dirty="0">
                <a:solidFill>
                  <a:srgbClr val="7030A0"/>
                </a:solidFill>
              </a:rPr>
              <a:t>Подкрепа за партньорство“ </a:t>
            </a:r>
            <a:r>
              <a:rPr lang="en-US" sz="3000" b="1" dirty="0" smtClean="0">
                <a:solidFill>
                  <a:srgbClr val="7030A0"/>
                </a:solidFill>
              </a:rPr>
              <a:t>-</a:t>
            </a:r>
            <a:r>
              <a:rPr lang="ru-RU" sz="3000" b="1" dirty="0" smtClean="0">
                <a:solidFill>
                  <a:srgbClr val="7030A0"/>
                </a:solidFill>
              </a:rPr>
              <a:t> </a:t>
            </a:r>
            <a:r>
              <a:rPr lang="ru-RU" sz="3000" b="1" dirty="0">
                <a:solidFill>
                  <a:srgbClr val="7030A0"/>
                </a:solidFill>
              </a:rPr>
              <a:t>процедура BG05SFPR002-1.005 „Социално партньорство</a:t>
            </a:r>
            <a:r>
              <a:rPr lang="ru-RU" sz="3000" b="1" dirty="0" smtClean="0">
                <a:solidFill>
                  <a:srgbClr val="7030A0"/>
                </a:solidFill>
              </a:rPr>
              <a:t>“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1900" b="1" dirty="0" smtClean="0">
                <a:solidFill>
                  <a:srgbClr val="7030A0"/>
                </a:solidFill>
              </a:rPr>
              <a:t>финансиран</a:t>
            </a:r>
            <a:r>
              <a:rPr lang="en-US" sz="1900" b="1" dirty="0" smtClean="0">
                <a:solidFill>
                  <a:srgbClr val="7030A0"/>
                </a:solidFill>
              </a:rPr>
              <a:t>a</a:t>
            </a:r>
            <a:r>
              <a:rPr lang="ru-RU" sz="1900" b="1" dirty="0" smtClean="0">
                <a:solidFill>
                  <a:srgbClr val="7030A0"/>
                </a:solidFill>
              </a:rPr>
              <a:t> </a:t>
            </a:r>
            <a:r>
              <a:rPr lang="ru-RU" sz="1900" b="1" dirty="0">
                <a:solidFill>
                  <a:srgbClr val="7030A0"/>
                </a:solidFill>
              </a:rPr>
              <a:t>по Програма „Развитие на човешките ресурси“ (2021-2027), съфинансирана от Европейски съюз чрез Европейския социален фонд.</a:t>
            </a:r>
            <a:endParaRPr lang="en-US" sz="19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bg-BG" dirty="0">
              <a:solidFill>
                <a:srgbClr val="00B0F0"/>
              </a:solidFill>
            </a:endParaRPr>
          </a:p>
        </p:txBody>
      </p:sp>
      <p:pic>
        <p:nvPicPr>
          <p:cNvPr id="7" name="Картина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4054" y="290147"/>
            <a:ext cx="1099038" cy="1019907"/>
          </a:xfrm>
          <a:prstGeom prst="rect">
            <a:avLst/>
          </a:prstGeom>
        </p:spPr>
      </p:pic>
      <p:pic>
        <p:nvPicPr>
          <p:cNvPr id="8" name="Картина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90" y="290147"/>
            <a:ext cx="1457325" cy="1019907"/>
          </a:xfrm>
          <a:prstGeom prst="rect">
            <a:avLst/>
          </a:prstGeom>
        </p:spPr>
      </p:pic>
      <p:sp>
        <p:nvSpPr>
          <p:cNvPr id="2" name="Контейнер за долния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610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82258" y="320675"/>
            <a:ext cx="7933948" cy="1325563"/>
          </a:xfrm>
        </p:spPr>
        <p:txBody>
          <a:bodyPr>
            <a:noAutofit/>
          </a:bodyPr>
          <a:lstStyle/>
          <a:p>
            <a:r>
              <a:rPr lang="ru-RU" sz="2800" b="1" dirty="0"/>
              <a:t>ОБЩИ ХАРАКТЕРИСТИКИ НА СКЛЮЧЕНИТЕ В БЪЛГАРИЯ КОЛЕКТИВНИ ТРУДОВИ ДОГОВОРИ</a:t>
            </a:r>
            <a:endParaRPr lang="bg-BG" sz="28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5660" y="1825625"/>
            <a:ext cx="119763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3. </a:t>
            </a:r>
            <a:r>
              <a:rPr lang="bg-BG" b="1" dirty="0" smtClean="0"/>
              <a:t>Действащи КТД по икономически сектори</a:t>
            </a:r>
          </a:p>
          <a:p>
            <a:pPr marL="0" indent="0">
              <a:buNone/>
            </a:pPr>
            <a:endParaRPr lang="bg-BG" dirty="0" smtClean="0"/>
          </a:p>
          <a:p>
            <a:pPr>
              <a:buFontTx/>
              <a:buChar char="-"/>
            </a:pPr>
            <a:r>
              <a:rPr lang="bg-BG" b="1" dirty="0" smtClean="0"/>
              <a:t>Увеличен е броят на наетите лица</a:t>
            </a:r>
            <a:r>
              <a:rPr lang="bg-BG" dirty="0" smtClean="0"/>
              <a:t>, обхванати от действащите КТД, в няколко сектора: това са сектор Държавно, сектор Култура, спорт и развлечение, сектор Хотелиерство и ресторантьорство;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- </a:t>
            </a:r>
            <a:r>
              <a:rPr lang="bg-BG" b="1" dirty="0" smtClean="0"/>
              <a:t>Намаление на  броя на наетите </a:t>
            </a:r>
            <a:r>
              <a:rPr lang="bg-BG" dirty="0" smtClean="0"/>
              <a:t>лица, обхванати от действащите КТД, регистрираме в секторите: Образование, Търговия, ремонт на автомобили и мотоциклети .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787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932317" y="365125"/>
            <a:ext cx="8091578" cy="1325563"/>
          </a:xfrm>
        </p:spPr>
        <p:txBody>
          <a:bodyPr>
            <a:noAutofit/>
          </a:bodyPr>
          <a:lstStyle/>
          <a:p>
            <a:r>
              <a:rPr lang="ru-RU" sz="3200" b="1" dirty="0"/>
              <a:t>ОБЩИ ХАРАКТЕРИСТИКИ НА СКЛЮЧЕНИТЕ В БЪЛГАРИЯ КОЛЕКТИВНИ ТРУДОВИ ДОГОВОРИ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6430" y="1825625"/>
            <a:ext cx="11593901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b="1" dirty="0" smtClean="0"/>
              <a:t>4. </a:t>
            </a:r>
            <a:r>
              <a:rPr lang="bg-BG" sz="2400" b="1" dirty="0" smtClean="0"/>
              <a:t>Действащи КТД по райони на планиране:</a:t>
            </a:r>
          </a:p>
          <a:p>
            <a:pPr marL="0" indent="0" algn="just">
              <a:buNone/>
            </a:pPr>
            <a:r>
              <a:rPr lang="bg-BG" sz="2400" b="1" dirty="0" smtClean="0"/>
              <a:t>- Северозападен район:  намаление </a:t>
            </a:r>
            <a:r>
              <a:rPr lang="bg-BG" sz="2400" dirty="0" smtClean="0"/>
              <a:t>на броя на действащите КТД – от 287 през 2011 г.  намаляват до 188 КТД за 2023г.</a:t>
            </a:r>
          </a:p>
          <a:p>
            <a:pPr algn="just">
              <a:buFontTx/>
              <a:buChar char="-"/>
            </a:pPr>
            <a:r>
              <a:rPr lang="bg-BG" sz="2400" b="1" dirty="0" smtClean="0"/>
              <a:t>Северен централен район: намаление през 2011г. -</a:t>
            </a:r>
            <a:r>
              <a:rPr lang="bg-BG" sz="2400" dirty="0" smtClean="0"/>
              <a:t>324 КТД, а през 2023 г. са намалели до 177 КТД. </a:t>
            </a:r>
          </a:p>
          <a:p>
            <a:pPr algn="just">
              <a:buFontTx/>
              <a:buChar char="-"/>
            </a:pPr>
            <a:r>
              <a:rPr lang="bg-BG" sz="2400" b="1" dirty="0" smtClean="0"/>
              <a:t>Североизточен район: </a:t>
            </a:r>
            <a:r>
              <a:rPr lang="bg-BG" sz="2400" dirty="0" smtClean="0"/>
              <a:t>през 2011 г. 347 КТД, й през 2023 г. е </a:t>
            </a:r>
            <a:r>
              <a:rPr lang="bg-BG" sz="2400" b="1" dirty="0" smtClean="0"/>
              <a:t>намалял до </a:t>
            </a:r>
            <a:r>
              <a:rPr lang="bg-BG" sz="2400" dirty="0" smtClean="0"/>
              <a:t>221 КТД. </a:t>
            </a:r>
          </a:p>
          <a:p>
            <a:pPr algn="just">
              <a:buFontTx/>
              <a:buChar char="-"/>
            </a:pPr>
            <a:r>
              <a:rPr lang="bg-BG" sz="2400" b="1" dirty="0" smtClean="0"/>
              <a:t>Югоизточен район: </a:t>
            </a:r>
            <a:r>
              <a:rPr lang="bg-BG" sz="2400" dirty="0" smtClean="0"/>
              <a:t>наблюдава се тенденция за намаление на действащите КТД в периода 2011 – 2023 г., с тази разлика, че докато през 2011 г. действащите КТД са били 338, през 2023 г. те са 265. </a:t>
            </a:r>
          </a:p>
          <a:p>
            <a:pPr algn="just">
              <a:buFontTx/>
              <a:buChar char="-"/>
            </a:pPr>
            <a:r>
              <a:rPr lang="bg-BG" sz="2400" b="1" dirty="0" smtClean="0"/>
              <a:t>Южен централен район: </a:t>
            </a:r>
            <a:r>
              <a:rPr lang="bg-BG" sz="2400" dirty="0" smtClean="0"/>
              <a:t>това е районът с най-висок действащи КТД през 2011 г. – 416. Техният брой обаче чувствително намалява през наблюдавания период и през 2023 г. достига 287. </a:t>
            </a:r>
          </a:p>
          <a:p>
            <a:pPr algn="just">
              <a:buFontTx/>
              <a:buChar char="-"/>
            </a:pPr>
            <a:r>
              <a:rPr lang="bg-BG" sz="2400" b="1" dirty="0" smtClean="0"/>
              <a:t>Югозападен район: </a:t>
            </a:r>
            <a:r>
              <a:rPr lang="bg-BG" sz="2400" dirty="0" smtClean="0"/>
              <a:t>през 2011 г. в този район на планиране са действали 335 КТД, през 2023 г. действащите КТД в района са били 246.</a:t>
            </a:r>
            <a:endParaRPr lang="bg-BG" sz="240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430" y="320676"/>
            <a:ext cx="1393891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209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363638" y="365125"/>
            <a:ext cx="7892787" cy="1325563"/>
          </a:xfrm>
        </p:spPr>
        <p:txBody>
          <a:bodyPr>
            <a:normAutofit/>
          </a:bodyPr>
          <a:lstStyle/>
          <a:p>
            <a:r>
              <a:rPr lang="bg-BG" sz="3600" b="1" dirty="0"/>
              <a:t>Покритие на действащите КТД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7419" y="1825625"/>
            <a:ext cx="11723298" cy="4530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dirty="0" smtClean="0"/>
              <a:t>Анализа на  данните от НИПА показват:</a:t>
            </a:r>
          </a:p>
          <a:p>
            <a:pPr marL="0" indent="0">
              <a:buNone/>
            </a:pPr>
            <a:endParaRPr lang="bg-BG" b="1" dirty="0" smtClean="0"/>
          </a:p>
          <a:p>
            <a:pPr marL="457200" indent="-457200">
              <a:buAutoNum type="arabicPeriod"/>
            </a:pPr>
            <a:r>
              <a:rPr lang="bg-BG" sz="2200" b="1" dirty="0" smtClean="0"/>
              <a:t>На равнище „предприятие“ </a:t>
            </a:r>
            <a:r>
              <a:rPr lang="bg-BG" sz="2200" dirty="0" smtClean="0"/>
              <a:t>покритието на действащите КТД бележи тенденция за устойчив ръст. През 2011 г. покритието на действащите КТД на равнище „предприятие“ </a:t>
            </a:r>
            <a:r>
              <a:rPr lang="bg-BG" sz="2200" b="1" dirty="0" smtClean="0"/>
              <a:t>е било 14,3%</a:t>
            </a:r>
            <a:r>
              <a:rPr lang="bg-BG" sz="2200" dirty="0" smtClean="0"/>
              <a:t> и е обхващало </a:t>
            </a:r>
            <a:r>
              <a:rPr lang="bg-BG" sz="2200" b="1" dirty="0" smtClean="0"/>
              <a:t>324557 наети лица</a:t>
            </a:r>
            <a:r>
              <a:rPr lang="bg-BG" sz="2200" dirty="0" smtClean="0"/>
              <a:t>, то през 2023 г. покритието на КТД е нараснало </a:t>
            </a:r>
            <a:r>
              <a:rPr lang="bg-BG" sz="2200" b="1" dirty="0" smtClean="0"/>
              <a:t>до 16,2%, </a:t>
            </a:r>
            <a:r>
              <a:rPr lang="bg-BG" sz="2200" dirty="0" smtClean="0"/>
              <a:t>като се е разпростирало върху </a:t>
            </a:r>
            <a:r>
              <a:rPr lang="bg-BG" sz="2200" b="1" dirty="0" smtClean="0"/>
              <a:t>370646 наети лица</a:t>
            </a:r>
            <a:r>
              <a:rPr lang="bg-BG" sz="2200" dirty="0" smtClean="0"/>
              <a:t>, или 46089 наети лица повече.</a:t>
            </a:r>
          </a:p>
          <a:p>
            <a:pPr marL="0" indent="0">
              <a:buNone/>
            </a:pPr>
            <a:endParaRPr lang="bg-BG" sz="2200" dirty="0" smtClean="0"/>
          </a:p>
          <a:p>
            <a:pPr marL="457200" indent="-457200">
              <a:buAutoNum type="arabicPeriod"/>
            </a:pPr>
            <a:r>
              <a:rPr lang="bg-BG" sz="2200" b="1" dirty="0" smtClean="0"/>
              <a:t>На равнище „икономически сектори“, </a:t>
            </a:r>
            <a:r>
              <a:rPr lang="bg-BG" sz="2200" dirty="0" smtClean="0"/>
              <a:t>покритието на действащите КТД се различава много по-благоприятна  е ситуацията в обществения сектор, отколкото в частния сектор. Покритието на действащите КТД в обществения сектор е било 39,6% през 2011 г., а през 2023 г. е 45,7%. , в частните предприятия покритието е твърде ниско (5,7% през 2011 г.) и продължава да е много ниско през 2023 г., макар да има слаб ръст от 0,6 процентни пункта (6,3%). </a:t>
            </a:r>
          </a:p>
          <a:p>
            <a:pPr marL="457200" indent="-457200">
              <a:buAutoNum type="arabicPeriod"/>
            </a:pPr>
            <a:endParaRPr lang="bg-BG" sz="220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5126"/>
            <a:ext cx="1393891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563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329132" y="365125"/>
            <a:ext cx="7996687" cy="1325563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Механизъм за определяне на Адекватни МРЗ</a:t>
            </a:r>
            <a:br>
              <a:rPr lang="bg-BG" sz="3200" b="1" dirty="0" smtClean="0"/>
            </a:br>
            <a:r>
              <a:rPr lang="bg-BG" sz="3200" b="1" dirty="0" smtClean="0"/>
              <a:t>Предложение на КТ Подкрепа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7419" y="1825625"/>
            <a:ext cx="11723298" cy="45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/>
              <a:t>До </a:t>
            </a:r>
            <a:r>
              <a:rPr lang="ru-RU" sz="2200" dirty="0"/>
              <a:t>края на 2025 година </a:t>
            </a:r>
            <a:r>
              <a:rPr lang="ru-RU" sz="2200" dirty="0" smtClean="0"/>
              <a:t>да се </a:t>
            </a:r>
            <a:r>
              <a:rPr lang="ru-RU" sz="2200" dirty="0"/>
              <a:t>приема </a:t>
            </a:r>
            <a:r>
              <a:rPr lang="ru-RU" sz="2200" dirty="0" smtClean="0"/>
              <a:t>нормативен </a:t>
            </a:r>
            <a:r>
              <a:rPr lang="ru-RU" sz="2200" dirty="0"/>
              <a:t>акт:</a:t>
            </a:r>
          </a:p>
          <a:p>
            <a:pPr marL="0" indent="0">
              <a:buNone/>
            </a:pPr>
            <a:r>
              <a:rPr lang="ru-RU" sz="2200" dirty="0"/>
              <a:t>o	за изчисляване на МРЗ;</a:t>
            </a:r>
          </a:p>
          <a:p>
            <a:pPr marL="0" indent="0">
              <a:buNone/>
            </a:pPr>
            <a:r>
              <a:rPr lang="ru-RU" sz="2200" dirty="0"/>
              <a:t>o	за изчисляване на издръжката на живота;</a:t>
            </a:r>
          </a:p>
          <a:p>
            <a:pPr marL="0" indent="0">
              <a:buNone/>
            </a:pPr>
            <a:r>
              <a:rPr lang="ru-RU" sz="2200" dirty="0"/>
              <a:t>o	за изчисляване на обхвата на КТД.</a:t>
            </a:r>
          </a:p>
          <a:p>
            <a:pPr marL="0" indent="0">
              <a:buNone/>
            </a:pPr>
            <a:r>
              <a:rPr lang="ru-RU" sz="2200" dirty="0"/>
              <a:t>•	До края на 2026 година;</a:t>
            </a:r>
          </a:p>
          <a:p>
            <a:pPr marL="0" indent="0">
              <a:buNone/>
            </a:pPr>
            <a:r>
              <a:rPr lang="ru-RU" sz="2200" dirty="0"/>
              <a:t>o	НСИ </a:t>
            </a:r>
            <a:r>
              <a:rPr lang="ru-RU" sz="2200" dirty="0" err="1"/>
              <a:t>обезпечава</a:t>
            </a:r>
            <a:r>
              <a:rPr lang="ru-RU" sz="2200" dirty="0"/>
              <a:t> и </a:t>
            </a:r>
            <a:r>
              <a:rPr lang="ru-RU" sz="2200" dirty="0" err="1"/>
              <a:t>набира</a:t>
            </a:r>
            <a:r>
              <a:rPr lang="ru-RU" sz="2200" dirty="0"/>
              <a:t> информация за </a:t>
            </a:r>
            <a:r>
              <a:rPr lang="ru-RU" sz="2200" dirty="0" err="1"/>
              <a:t>статистическото</a:t>
            </a:r>
            <a:r>
              <a:rPr lang="ru-RU" sz="2200" dirty="0"/>
              <a:t> изчисляване на издръжката на живота;</a:t>
            </a:r>
          </a:p>
          <a:p>
            <a:pPr marL="0" indent="0">
              <a:buNone/>
            </a:pPr>
            <a:r>
              <a:rPr lang="ru-RU" sz="2200" dirty="0"/>
              <a:t>o	МТСП </a:t>
            </a:r>
            <a:r>
              <a:rPr lang="ru-RU" sz="2200" dirty="0" err="1"/>
              <a:t>обезпечава</a:t>
            </a:r>
            <a:r>
              <a:rPr lang="ru-RU" sz="2200" dirty="0"/>
              <a:t> и </a:t>
            </a:r>
            <a:r>
              <a:rPr lang="ru-RU" sz="2200" dirty="0" err="1"/>
              <a:t>набира</a:t>
            </a:r>
            <a:r>
              <a:rPr lang="ru-RU" sz="2200" dirty="0"/>
              <a:t> информация за обхвата на КТД.</a:t>
            </a:r>
          </a:p>
          <a:p>
            <a:pPr marL="0" indent="0">
              <a:buNone/>
            </a:pPr>
            <a:r>
              <a:rPr lang="ru-RU" sz="2200" dirty="0"/>
              <a:t>•	От 1 </a:t>
            </a:r>
            <a:r>
              <a:rPr lang="ru-RU" sz="2200" dirty="0" err="1"/>
              <a:t>януари</a:t>
            </a:r>
            <a:r>
              <a:rPr lang="ru-RU" sz="2200" dirty="0"/>
              <a:t> 2027 година се </a:t>
            </a:r>
            <a:r>
              <a:rPr lang="ru-RU" sz="2200" dirty="0" err="1"/>
              <a:t>прилага</a:t>
            </a:r>
            <a:r>
              <a:rPr lang="ru-RU" sz="2200" dirty="0"/>
              <a:t> </a:t>
            </a:r>
            <a:r>
              <a:rPr lang="ru-RU" sz="2200" dirty="0" err="1"/>
              <a:t>изчисляването</a:t>
            </a:r>
            <a:r>
              <a:rPr lang="ru-RU" sz="2200" dirty="0"/>
              <a:t> на обхвата на КТД и </a:t>
            </a:r>
            <a:r>
              <a:rPr lang="ru-RU" sz="2200" dirty="0" err="1"/>
              <a:t>изчисляването</a:t>
            </a:r>
            <a:r>
              <a:rPr lang="ru-RU" sz="2200" dirty="0"/>
              <a:t> на </a:t>
            </a:r>
            <a:r>
              <a:rPr lang="ru-RU" sz="2200" dirty="0" err="1"/>
              <a:t>адекватните</a:t>
            </a:r>
            <a:r>
              <a:rPr lang="ru-RU" sz="2200" dirty="0"/>
              <a:t> МРЗ.</a:t>
            </a:r>
          </a:p>
          <a:p>
            <a:pPr marL="0" indent="0">
              <a:buNone/>
            </a:pPr>
            <a:endParaRPr lang="bg-BG" sz="220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599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47977" y="365125"/>
            <a:ext cx="8220974" cy="13255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Предложение за </a:t>
            </a:r>
            <a:r>
              <a:rPr lang="ru-RU" sz="2800" b="1" dirty="0" err="1" smtClean="0"/>
              <a:t>Индикатори</a:t>
            </a:r>
            <a:r>
              <a:rPr lang="ru-RU" sz="2800" b="1" dirty="0"/>
              <a:t>, </a:t>
            </a:r>
            <a:r>
              <a:rPr lang="ru-RU" sz="2800" b="1" dirty="0" err="1"/>
              <a:t>които</a:t>
            </a:r>
            <a:r>
              <a:rPr lang="ru-RU" sz="2800" b="1" dirty="0"/>
              <a:t> да </a:t>
            </a:r>
            <a:r>
              <a:rPr lang="ru-RU" sz="2800" b="1" dirty="0" err="1"/>
              <a:t>залегнат</a:t>
            </a:r>
            <a:r>
              <a:rPr lang="ru-RU" sz="2800" b="1" dirty="0"/>
              <a:t> в </a:t>
            </a:r>
            <a:r>
              <a:rPr lang="ru-RU" sz="2800" b="1" dirty="0" err="1"/>
              <a:t>Националния</a:t>
            </a:r>
            <a:r>
              <a:rPr lang="ru-RU" sz="2800" b="1" dirty="0"/>
              <a:t> план за </a:t>
            </a:r>
            <a:r>
              <a:rPr lang="ru-RU" sz="2800" b="1" dirty="0" err="1"/>
              <a:t>насърчаване</a:t>
            </a:r>
            <a:r>
              <a:rPr lang="ru-RU" sz="2800" b="1" dirty="0"/>
              <a:t> на </a:t>
            </a:r>
            <a:r>
              <a:rPr lang="ru-RU" sz="2800" b="1" dirty="0" err="1"/>
              <a:t>колективното</a:t>
            </a:r>
            <a:r>
              <a:rPr lang="ru-RU" sz="2800" b="1" dirty="0"/>
              <a:t> </a:t>
            </a:r>
            <a:r>
              <a:rPr lang="ru-RU" sz="2800" b="1" dirty="0" err="1"/>
              <a:t>трудово</a:t>
            </a:r>
            <a:r>
              <a:rPr lang="ru-RU" sz="2800" b="1" dirty="0"/>
              <a:t> </a:t>
            </a:r>
            <a:r>
              <a:rPr lang="ru-RU" sz="2800" b="1" dirty="0" err="1"/>
              <a:t>договаряне</a:t>
            </a:r>
            <a:r>
              <a:rPr lang="ru-RU" sz="2800" b="1" dirty="0"/>
              <a:t>. </a:t>
            </a:r>
            <a:endParaRPr lang="bg-BG" sz="28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7419" y="1690688"/>
            <a:ext cx="11723298" cy="473599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bg-BG" sz="2200" dirty="0" smtClean="0"/>
              <a:t>„</a:t>
            </a:r>
            <a:r>
              <a:rPr lang="bg-BG" sz="2200" dirty="0"/>
              <a:t>Наличие на отраслов/браншови КТД</a:t>
            </a:r>
            <a:r>
              <a:rPr lang="bg-BG" sz="2200" dirty="0" smtClean="0"/>
              <a:t>“;</a:t>
            </a:r>
          </a:p>
          <a:p>
            <a:pPr>
              <a:buFontTx/>
              <a:buChar char="-"/>
            </a:pPr>
            <a:r>
              <a:rPr lang="ru-RU" sz="2200" dirty="0" err="1"/>
              <a:t>Броят</a:t>
            </a:r>
            <a:r>
              <a:rPr lang="ru-RU" sz="2200" dirty="0"/>
              <a:t> на </a:t>
            </a:r>
            <a:r>
              <a:rPr lang="ru-RU" sz="2200" dirty="0" err="1"/>
              <a:t>действащите</a:t>
            </a:r>
            <a:r>
              <a:rPr lang="ru-RU" sz="2200" dirty="0"/>
              <a:t> на </a:t>
            </a:r>
            <a:r>
              <a:rPr lang="ru-RU" sz="2200" dirty="0" err="1"/>
              <a:t>равнище</a:t>
            </a:r>
            <a:r>
              <a:rPr lang="ru-RU" sz="2200" dirty="0"/>
              <a:t> </a:t>
            </a:r>
            <a:r>
              <a:rPr lang="ru-RU" sz="2200" dirty="0" err="1"/>
              <a:t>отрасъл</a:t>
            </a:r>
            <a:r>
              <a:rPr lang="ru-RU" sz="2200" dirty="0"/>
              <a:t>/</a:t>
            </a:r>
            <a:r>
              <a:rPr lang="ru-RU" sz="2200" dirty="0" err="1"/>
              <a:t>бранш</a:t>
            </a:r>
            <a:r>
              <a:rPr lang="ru-RU" sz="2200" dirty="0"/>
              <a:t> КТД</a:t>
            </a:r>
            <a:r>
              <a:rPr lang="ru-RU" sz="2200" dirty="0" smtClean="0"/>
              <a:t>;</a:t>
            </a:r>
          </a:p>
          <a:p>
            <a:pPr>
              <a:buFontTx/>
              <a:buChar char="-"/>
            </a:pPr>
            <a:r>
              <a:rPr lang="ru-RU" sz="2200" dirty="0"/>
              <a:t>„</a:t>
            </a:r>
            <a:r>
              <a:rPr lang="ru-RU" sz="2200" dirty="0" err="1"/>
              <a:t>Брой</a:t>
            </a:r>
            <a:r>
              <a:rPr lang="ru-RU" sz="2200" dirty="0"/>
              <a:t> КТД, в </a:t>
            </a:r>
            <a:r>
              <a:rPr lang="ru-RU" sz="2200" dirty="0" err="1"/>
              <a:t>които</a:t>
            </a:r>
            <a:r>
              <a:rPr lang="ru-RU" sz="2200" dirty="0"/>
              <a:t> е </a:t>
            </a:r>
            <a:r>
              <a:rPr lang="ru-RU" sz="2200" dirty="0" err="1"/>
              <a:t>постигнато</a:t>
            </a:r>
            <a:r>
              <a:rPr lang="ru-RU" sz="2200" dirty="0"/>
              <a:t> </a:t>
            </a:r>
            <a:r>
              <a:rPr lang="ru-RU" sz="2200" dirty="0" err="1"/>
              <a:t>повишаване</a:t>
            </a:r>
            <a:r>
              <a:rPr lang="ru-RU" sz="2200" dirty="0"/>
              <a:t> на </a:t>
            </a:r>
            <a:r>
              <a:rPr lang="ru-RU" sz="2200" dirty="0" err="1"/>
              <a:t>равнището</a:t>
            </a:r>
            <a:r>
              <a:rPr lang="ru-RU" sz="2200" dirty="0"/>
              <a:t> на </a:t>
            </a:r>
            <a:r>
              <a:rPr lang="ru-RU" sz="2200" dirty="0" err="1"/>
              <a:t>основните</a:t>
            </a:r>
            <a:r>
              <a:rPr lang="ru-RU" sz="2200" dirty="0"/>
              <a:t> </a:t>
            </a:r>
            <a:r>
              <a:rPr lang="ru-RU" sz="2200" dirty="0" err="1"/>
              <a:t>трудови</a:t>
            </a:r>
            <a:r>
              <a:rPr lang="ru-RU" sz="2200" dirty="0"/>
              <a:t> </a:t>
            </a:r>
            <a:r>
              <a:rPr lang="ru-RU" sz="2200" dirty="0" err="1"/>
              <a:t>възнаграждения</a:t>
            </a:r>
            <a:r>
              <a:rPr lang="ru-RU" sz="2200" dirty="0"/>
              <a:t> в сравнение с </a:t>
            </a:r>
            <a:r>
              <a:rPr lang="ru-RU" sz="2200" dirty="0" err="1"/>
              <a:t>предходен</a:t>
            </a:r>
            <a:r>
              <a:rPr lang="ru-RU" sz="2200" dirty="0"/>
              <a:t> период</a:t>
            </a:r>
            <a:r>
              <a:rPr lang="ru-RU" sz="2200" dirty="0" smtClean="0"/>
              <a:t>“;</a:t>
            </a:r>
          </a:p>
          <a:p>
            <a:pPr>
              <a:buFontTx/>
              <a:buChar char="-"/>
            </a:pPr>
            <a:r>
              <a:rPr lang="ru-RU" sz="2200" dirty="0"/>
              <a:t>„</a:t>
            </a:r>
            <a:r>
              <a:rPr lang="ru-RU" sz="2200" dirty="0" err="1"/>
              <a:t>Брой</a:t>
            </a:r>
            <a:r>
              <a:rPr lang="ru-RU" sz="2200" dirty="0"/>
              <a:t> КТД, в </a:t>
            </a:r>
            <a:r>
              <a:rPr lang="ru-RU" sz="2200" dirty="0" err="1"/>
              <a:t>които</a:t>
            </a:r>
            <a:r>
              <a:rPr lang="ru-RU" sz="2200" dirty="0"/>
              <a:t> е </a:t>
            </a:r>
            <a:r>
              <a:rPr lang="bg-BG" sz="2200" dirty="0" smtClean="0"/>
              <a:t>постигнато</a:t>
            </a:r>
            <a:r>
              <a:rPr lang="ru-RU" sz="2200" dirty="0" smtClean="0"/>
              <a:t> </a:t>
            </a:r>
            <a:r>
              <a:rPr lang="ru-RU" sz="2200" dirty="0" err="1"/>
              <a:t>повишаване</a:t>
            </a:r>
            <a:r>
              <a:rPr lang="ru-RU" sz="2200" dirty="0"/>
              <a:t> на </a:t>
            </a:r>
            <a:r>
              <a:rPr lang="ru-RU" sz="2200" dirty="0" err="1"/>
              <a:t>равнището</a:t>
            </a:r>
            <a:r>
              <a:rPr lang="ru-RU" sz="2200" dirty="0"/>
              <a:t> на </a:t>
            </a:r>
            <a:r>
              <a:rPr lang="ru-RU" sz="2200" dirty="0" err="1"/>
              <a:t>допълнителни</a:t>
            </a:r>
            <a:r>
              <a:rPr lang="ru-RU" sz="2200" dirty="0"/>
              <a:t> </a:t>
            </a:r>
            <a:r>
              <a:rPr lang="ru-RU" sz="2200" dirty="0" err="1"/>
              <a:t>трудови</a:t>
            </a:r>
            <a:r>
              <a:rPr lang="ru-RU" sz="2200" dirty="0"/>
              <a:t> </a:t>
            </a:r>
            <a:r>
              <a:rPr lang="ru-RU" sz="2200" dirty="0" err="1"/>
              <a:t>възнаграждения</a:t>
            </a:r>
            <a:r>
              <a:rPr lang="ru-RU" sz="2200" dirty="0"/>
              <a:t> в сравнение с </a:t>
            </a:r>
            <a:r>
              <a:rPr lang="ru-RU" sz="2200" dirty="0" err="1"/>
              <a:t>предходен</a:t>
            </a:r>
            <a:r>
              <a:rPr lang="ru-RU" sz="2200" dirty="0"/>
              <a:t> период</a:t>
            </a:r>
            <a:r>
              <a:rPr lang="ru-RU" sz="2200" dirty="0" smtClean="0"/>
              <a:t>“;</a:t>
            </a:r>
          </a:p>
          <a:p>
            <a:pPr>
              <a:buFontTx/>
              <a:buChar char="-"/>
            </a:pPr>
            <a:r>
              <a:rPr lang="ru-RU" sz="2200" dirty="0"/>
              <a:t>„</a:t>
            </a:r>
            <a:r>
              <a:rPr lang="ru-RU" sz="2200" dirty="0" err="1"/>
              <a:t>Брой</a:t>
            </a:r>
            <a:r>
              <a:rPr lang="ru-RU" sz="2200" dirty="0"/>
              <a:t> КТД, в </a:t>
            </a:r>
            <a:r>
              <a:rPr lang="ru-RU" sz="2200" dirty="0" err="1"/>
              <a:t>които</a:t>
            </a:r>
            <a:r>
              <a:rPr lang="ru-RU" sz="2200" dirty="0"/>
              <a:t> е </a:t>
            </a:r>
            <a:r>
              <a:rPr lang="ru-RU" sz="2200" dirty="0" err="1"/>
              <a:t>постигната</a:t>
            </a:r>
            <a:r>
              <a:rPr lang="ru-RU" sz="2200" dirty="0"/>
              <a:t> </a:t>
            </a:r>
            <a:r>
              <a:rPr lang="ru-RU" sz="2200" dirty="0" err="1"/>
              <a:t>договореност</a:t>
            </a:r>
            <a:r>
              <a:rPr lang="ru-RU" sz="2200" dirty="0"/>
              <a:t> за </a:t>
            </a:r>
            <a:r>
              <a:rPr lang="ru-RU" sz="2200" dirty="0" err="1"/>
              <a:t>по-добри</a:t>
            </a:r>
            <a:r>
              <a:rPr lang="ru-RU" sz="2200" dirty="0"/>
              <a:t> условия за </a:t>
            </a:r>
            <a:r>
              <a:rPr lang="ru-RU" sz="2200" dirty="0" err="1"/>
              <a:t>професионално</a:t>
            </a:r>
            <a:r>
              <a:rPr lang="ru-RU" sz="2200" dirty="0"/>
              <a:t> и </a:t>
            </a:r>
            <a:r>
              <a:rPr lang="ru-RU" sz="2200" dirty="0" err="1"/>
              <a:t>кариерно</a:t>
            </a:r>
            <a:r>
              <a:rPr lang="ru-RU" sz="2200" dirty="0"/>
              <a:t> </a:t>
            </a:r>
            <a:r>
              <a:rPr lang="ru-RU" sz="2200" dirty="0" err="1"/>
              <a:t>израстване</a:t>
            </a:r>
            <a:r>
              <a:rPr lang="ru-RU" sz="2200" dirty="0"/>
              <a:t> на </a:t>
            </a:r>
            <a:r>
              <a:rPr lang="ru-RU" sz="2200" dirty="0" err="1"/>
              <a:t>работещите</a:t>
            </a:r>
            <a:r>
              <a:rPr lang="ru-RU" sz="2200" dirty="0"/>
              <a:t>, в сравнение с </a:t>
            </a:r>
            <a:r>
              <a:rPr lang="ru-RU" sz="2200" dirty="0" err="1"/>
              <a:t>предходен</a:t>
            </a:r>
            <a:r>
              <a:rPr lang="ru-RU" sz="2200" dirty="0"/>
              <a:t> период</a:t>
            </a:r>
            <a:r>
              <a:rPr lang="ru-RU" sz="2200" dirty="0" smtClean="0"/>
              <a:t>“;</a:t>
            </a:r>
          </a:p>
          <a:p>
            <a:pPr>
              <a:buFontTx/>
              <a:buChar char="-"/>
            </a:pPr>
            <a:r>
              <a:rPr lang="ru-RU" sz="2200" dirty="0"/>
              <a:t>„</a:t>
            </a:r>
            <a:r>
              <a:rPr lang="ru-RU" sz="2200" dirty="0" err="1"/>
              <a:t>Брой</a:t>
            </a:r>
            <a:r>
              <a:rPr lang="ru-RU" sz="2200" dirty="0"/>
              <a:t> КТД, в </a:t>
            </a:r>
            <a:r>
              <a:rPr lang="ru-RU" sz="2200" dirty="0" err="1"/>
              <a:t>които</a:t>
            </a:r>
            <a:r>
              <a:rPr lang="ru-RU" sz="2200" dirty="0"/>
              <a:t> е </a:t>
            </a:r>
            <a:r>
              <a:rPr lang="ru-RU" sz="2200" dirty="0" err="1"/>
              <a:t>постигната</a:t>
            </a:r>
            <a:r>
              <a:rPr lang="ru-RU" sz="2200" dirty="0"/>
              <a:t> </a:t>
            </a:r>
            <a:r>
              <a:rPr lang="ru-RU" sz="2200" dirty="0" err="1"/>
              <a:t>по-благоприятна</a:t>
            </a:r>
            <a:r>
              <a:rPr lang="ru-RU" sz="2200" dirty="0"/>
              <a:t> </a:t>
            </a:r>
            <a:r>
              <a:rPr lang="ru-RU" sz="2200" dirty="0" err="1"/>
              <a:t>договореност</a:t>
            </a:r>
            <a:r>
              <a:rPr lang="ru-RU" sz="2200" dirty="0"/>
              <a:t> за </a:t>
            </a:r>
            <a:r>
              <a:rPr lang="ru-RU" sz="2200" dirty="0" err="1"/>
              <a:t>работното</a:t>
            </a:r>
            <a:r>
              <a:rPr lang="ru-RU" sz="2200" dirty="0"/>
              <a:t> </a:t>
            </a:r>
            <a:r>
              <a:rPr lang="ru-RU" sz="2200" dirty="0" err="1"/>
              <a:t>време</a:t>
            </a:r>
            <a:r>
              <a:rPr lang="ru-RU" sz="2200" dirty="0"/>
              <a:t>, </a:t>
            </a:r>
            <a:r>
              <a:rPr lang="ru-RU" sz="2200" dirty="0" err="1"/>
              <a:t>почивките</a:t>
            </a:r>
            <a:r>
              <a:rPr lang="ru-RU" sz="2200" dirty="0"/>
              <a:t> и </a:t>
            </a:r>
            <a:r>
              <a:rPr lang="ru-RU" sz="2200" dirty="0" err="1"/>
              <a:t>отпуските</a:t>
            </a:r>
            <a:r>
              <a:rPr lang="ru-RU" sz="2200" dirty="0" smtClean="0"/>
              <a:t>“;</a:t>
            </a:r>
          </a:p>
          <a:p>
            <a:pPr>
              <a:buFontTx/>
              <a:buChar char="-"/>
            </a:pPr>
            <a:r>
              <a:rPr lang="ru-RU" sz="2200" dirty="0"/>
              <a:t>„</a:t>
            </a:r>
            <a:r>
              <a:rPr lang="ru-RU" sz="2200" dirty="0" err="1"/>
              <a:t>Брой</a:t>
            </a:r>
            <a:r>
              <a:rPr lang="ru-RU" sz="2200" dirty="0"/>
              <a:t> КТД, в </a:t>
            </a:r>
            <a:r>
              <a:rPr lang="ru-RU" sz="2200" dirty="0" err="1"/>
              <a:t>които</a:t>
            </a:r>
            <a:r>
              <a:rPr lang="ru-RU" sz="2200" dirty="0"/>
              <a:t> е </a:t>
            </a:r>
            <a:r>
              <a:rPr lang="ru-RU" sz="2200" dirty="0" err="1"/>
              <a:t>постигната</a:t>
            </a:r>
            <a:r>
              <a:rPr lang="ru-RU" sz="2200" dirty="0"/>
              <a:t> </a:t>
            </a:r>
            <a:r>
              <a:rPr lang="ru-RU" sz="2200" dirty="0" err="1"/>
              <a:t>по-благоприятна</a:t>
            </a:r>
            <a:r>
              <a:rPr lang="ru-RU" sz="2200" dirty="0"/>
              <a:t> </a:t>
            </a:r>
            <a:r>
              <a:rPr lang="ru-RU" sz="2200" dirty="0" err="1"/>
              <a:t>договореност</a:t>
            </a:r>
            <a:r>
              <a:rPr lang="ru-RU" sz="2200" dirty="0"/>
              <a:t> по отношение на </a:t>
            </a:r>
            <a:r>
              <a:rPr lang="ru-RU" sz="2200" dirty="0" err="1"/>
              <a:t>социалните</a:t>
            </a:r>
            <a:r>
              <a:rPr lang="ru-RU" sz="2200" dirty="0"/>
              <a:t> </a:t>
            </a:r>
            <a:r>
              <a:rPr lang="ru-RU" sz="2200" dirty="0" err="1"/>
              <a:t>придобивки</a:t>
            </a:r>
            <a:r>
              <a:rPr lang="ru-RU" sz="2200" dirty="0" smtClean="0"/>
              <a:t>“; </a:t>
            </a:r>
            <a:endParaRPr lang="bg-BG" sz="220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93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235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		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                     </a:t>
            </a:r>
          </a:p>
          <a:p>
            <a:pPr marL="0" indent="0">
              <a:buNone/>
            </a:pPr>
            <a:r>
              <a:rPr lang="bg-BG" sz="3600" b="1" dirty="0">
                <a:solidFill>
                  <a:srgbClr val="0070C0"/>
                </a:solidFill>
              </a:rPr>
              <a:t>	</a:t>
            </a:r>
            <a:r>
              <a:rPr lang="bg-BG" sz="3600" b="1" dirty="0" smtClean="0">
                <a:solidFill>
                  <a:srgbClr val="0070C0"/>
                </a:solidFill>
              </a:rPr>
              <a:t>		БЛАГОДАРЯ ЗА ВНИМАНИЕТО!	</a:t>
            </a:r>
          </a:p>
          <a:p>
            <a:pPr marL="0" indent="0">
              <a:buNone/>
            </a:pPr>
            <a:endParaRPr lang="bg-BG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bg-BG" sz="3600" b="1" dirty="0" smtClean="0">
                <a:solidFill>
                  <a:srgbClr val="0070C0"/>
                </a:solidFill>
              </a:rPr>
              <a:t>					ВЪПРОСИ</a:t>
            </a:r>
            <a:r>
              <a:rPr lang="bg-BG" sz="3600" b="1" dirty="0">
                <a:solidFill>
                  <a:srgbClr val="0070C0"/>
                </a:solidFill>
              </a:rPr>
              <a:t>?</a:t>
            </a: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41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510286" y="365125"/>
            <a:ext cx="7815533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b="1" dirty="0" smtClean="0"/>
              <a:t>В </a:t>
            </a:r>
            <a:r>
              <a:rPr lang="ru-RU" sz="3600" b="1" dirty="0" err="1" smtClean="0"/>
              <a:t>рамките</a:t>
            </a:r>
            <a:r>
              <a:rPr lang="ru-RU" sz="3600" b="1" dirty="0" smtClean="0"/>
              <a:t> </a:t>
            </a:r>
            <a:r>
              <a:rPr lang="ru-RU" sz="3600" b="1" dirty="0"/>
              <a:t>на </a:t>
            </a:r>
            <a:r>
              <a:rPr lang="ru-RU" sz="3600" b="1" dirty="0" err="1"/>
              <a:t>Дейност</a:t>
            </a:r>
            <a:r>
              <a:rPr lang="ru-RU" sz="3600" b="1" dirty="0"/>
              <a:t> 1.2. </a:t>
            </a:r>
            <a:r>
              <a:rPr lang="ru-RU" sz="3600" b="1" dirty="0" err="1"/>
              <a:t>бе</a:t>
            </a:r>
            <a:r>
              <a:rPr lang="ru-RU" sz="3600" b="1" dirty="0"/>
              <a:t> </a:t>
            </a:r>
            <a:r>
              <a:rPr lang="ru-RU" sz="3600" b="1" dirty="0" err="1"/>
              <a:t>подготвено</a:t>
            </a:r>
            <a:r>
              <a:rPr lang="ru-RU" sz="3600" b="1" dirty="0"/>
              <a:t> и </a:t>
            </a:r>
            <a:r>
              <a:rPr lang="ru-RU" sz="3600" b="1" dirty="0" err="1"/>
              <a:t>реализирано</a:t>
            </a:r>
            <a:r>
              <a:rPr lang="ru-RU" sz="3600" b="1" dirty="0"/>
              <a:t> </a:t>
            </a:r>
            <a:r>
              <a:rPr lang="ru-RU" sz="3600" b="1" dirty="0" err="1"/>
              <a:t>анкетно</a:t>
            </a:r>
            <a:r>
              <a:rPr lang="ru-RU" sz="3600" b="1" dirty="0"/>
              <a:t> </a:t>
            </a:r>
            <a:r>
              <a:rPr lang="ru-RU" sz="3600" b="1" dirty="0" err="1"/>
              <a:t>допитване</a:t>
            </a:r>
            <a:r>
              <a:rPr lang="ru-RU" sz="3600" b="1" dirty="0"/>
              <a:t> сред 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2351" cy="43513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работодатели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работници</a:t>
            </a:r>
            <a:r>
              <a:rPr lang="ru-RU" dirty="0" smtClean="0"/>
              <a:t> </a:t>
            </a:r>
            <a:r>
              <a:rPr lang="ru-RU" dirty="0"/>
              <a:t>и служители в </a:t>
            </a:r>
            <a:r>
              <a:rPr lang="ru-RU" dirty="0" err="1"/>
              <a:t>това</a:t>
            </a:r>
            <a:r>
              <a:rPr lang="ru-RU" dirty="0"/>
              <a:t> число </a:t>
            </a:r>
            <a:r>
              <a:rPr lang="ru-RU" dirty="0" err="1"/>
              <a:t>синдикалисти</a:t>
            </a:r>
            <a:r>
              <a:rPr lang="ru-RU" dirty="0"/>
              <a:t>.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Бяха</a:t>
            </a:r>
            <a:r>
              <a:rPr lang="ru-RU" dirty="0" smtClean="0"/>
              <a:t> </a:t>
            </a:r>
            <a:r>
              <a:rPr lang="ru-RU" dirty="0" err="1"/>
              <a:t>анкетирани</a:t>
            </a:r>
            <a:r>
              <a:rPr lang="ru-RU" dirty="0"/>
              <a:t> </a:t>
            </a:r>
            <a:r>
              <a:rPr lang="ru-RU" dirty="0" err="1"/>
              <a:t>общо</a:t>
            </a:r>
            <a:r>
              <a:rPr lang="ru-RU" dirty="0"/>
              <a:t> 813 лица, от </a:t>
            </a:r>
            <a:r>
              <a:rPr lang="ru-RU" dirty="0" err="1" smtClean="0"/>
              <a:t>които</a:t>
            </a:r>
            <a:r>
              <a:rPr lang="ru-RU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199 </a:t>
            </a:r>
            <a:r>
              <a:rPr lang="ru-RU" dirty="0" smtClean="0"/>
              <a:t>работодатели </a:t>
            </a:r>
            <a:r>
              <a:rPr lang="ru-RU" dirty="0" err="1" smtClean="0"/>
              <a:t>обхванати</a:t>
            </a:r>
            <a:r>
              <a:rPr lang="ru-RU" dirty="0" smtClean="0"/>
              <a:t> в </a:t>
            </a:r>
            <a:r>
              <a:rPr lang="ru-RU" dirty="0"/>
              <a:t>199 предприятия от </a:t>
            </a:r>
            <a:r>
              <a:rPr lang="ru-RU" dirty="0" err="1"/>
              <a:t>секторите</a:t>
            </a:r>
            <a:r>
              <a:rPr lang="ru-RU" dirty="0"/>
              <a:t> по КИД </a:t>
            </a:r>
            <a:r>
              <a:rPr lang="ru-RU" dirty="0" smtClean="0"/>
              <a:t>2008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614 </a:t>
            </a:r>
            <a:r>
              <a:rPr lang="ru-RU" dirty="0" err="1"/>
              <a:t>работници</a:t>
            </a:r>
            <a:r>
              <a:rPr lang="ru-RU" dirty="0"/>
              <a:t> и служители/</a:t>
            </a:r>
            <a:r>
              <a:rPr lang="ru-RU" dirty="0" err="1"/>
              <a:t>синдикалисти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4)   В </a:t>
            </a:r>
            <a:r>
              <a:rPr lang="ru-RU" dirty="0" err="1" smtClean="0"/>
              <a:t>рамките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Дейност</a:t>
            </a:r>
            <a:r>
              <a:rPr lang="ru-RU" dirty="0"/>
              <a:t> 1.2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проведени</a:t>
            </a:r>
            <a:r>
              <a:rPr lang="ru-RU" dirty="0"/>
              <a:t> 28 фокус </a:t>
            </a:r>
            <a:r>
              <a:rPr lang="ru-RU" dirty="0" err="1"/>
              <a:t>групови</a:t>
            </a:r>
            <a:r>
              <a:rPr lang="ru-RU" dirty="0"/>
              <a:t> </a:t>
            </a:r>
            <a:r>
              <a:rPr lang="ru-RU" dirty="0" err="1"/>
              <a:t>дискусии</a:t>
            </a:r>
            <a:r>
              <a:rPr lang="ru-RU" dirty="0"/>
              <a:t> в 28-те </a:t>
            </a:r>
            <a:r>
              <a:rPr lang="ru-RU" dirty="0" err="1"/>
              <a:t>административни</a:t>
            </a:r>
            <a:r>
              <a:rPr lang="ru-RU" dirty="0"/>
              <a:t> области в </a:t>
            </a:r>
            <a:r>
              <a:rPr lang="ru-RU" dirty="0" err="1"/>
              <a:t>страната</a:t>
            </a:r>
            <a:r>
              <a:rPr lang="ru-RU" dirty="0"/>
              <a:t>. </a:t>
            </a:r>
            <a:r>
              <a:rPr lang="ru-RU" dirty="0" err="1"/>
              <a:t>Участници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 фокус </a:t>
            </a:r>
            <a:r>
              <a:rPr lang="ru-RU" dirty="0" err="1"/>
              <a:t>груповите</a:t>
            </a:r>
            <a:r>
              <a:rPr lang="ru-RU" dirty="0"/>
              <a:t> </a:t>
            </a:r>
            <a:r>
              <a:rPr lang="ru-RU" dirty="0" err="1"/>
              <a:t>дискусии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>1) Работодатели; 2)</a:t>
            </a:r>
            <a:r>
              <a:rPr lang="ru-RU" dirty="0" err="1"/>
              <a:t>Синдикалисти</a:t>
            </a:r>
            <a:r>
              <a:rPr lang="ru-RU" dirty="0"/>
              <a:t>; 3) </a:t>
            </a:r>
            <a:r>
              <a:rPr lang="ru-RU" dirty="0" err="1"/>
              <a:t>Работници</a:t>
            </a:r>
            <a:r>
              <a:rPr lang="ru-RU" dirty="0"/>
              <a:t> и служители.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4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	</a:t>
            </a:r>
            <a:r>
              <a:rPr lang="bg-BG" sz="4000" b="1" dirty="0" smtClean="0"/>
              <a:t>Обучителен преглед на </a:t>
            </a:r>
            <a:r>
              <a:rPr lang="ru-RU" sz="4000" b="1" dirty="0" smtClean="0"/>
              <a:t>Директива 				(</a:t>
            </a:r>
            <a:r>
              <a:rPr lang="ru-RU" sz="4000" b="1" dirty="0"/>
              <a:t>ЕС) 2022/2041 </a:t>
            </a:r>
            <a:endParaRPr lang="bg-BG" sz="40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41540" y="1781016"/>
            <a:ext cx="11706045" cy="457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/>
              <a:t>Д</a:t>
            </a:r>
            <a:r>
              <a:rPr lang="bg-BG" b="1" dirty="0" smtClean="0"/>
              <a:t>ейността изискваше </a:t>
            </a:r>
            <a:r>
              <a:rPr lang="bg-BG" dirty="0" smtClean="0"/>
              <a:t>прилагане на </a:t>
            </a:r>
            <a:r>
              <a:rPr lang="bg-BG" dirty="0"/>
              <a:t>академични изследователски и аналитични </a:t>
            </a:r>
            <a:r>
              <a:rPr lang="bg-BG" dirty="0" smtClean="0"/>
              <a:t>методологии, както и обучителен преглед. </a:t>
            </a:r>
          </a:p>
          <a:p>
            <a:r>
              <a:rPr lang="bg-BG" dirty="0" smtClean="0"/>
              <a:t>В рамките на дейност 1.2. бяха съставени въпросници за пряко анкетиране на терен. </a:t>
            </a:r>
          </a:p>
          <a:p>
            <a:r>
              <a:rPr lang="bg-BG" dirty="0" smtClean="0"/>
              <a:t>Въпросниците са разработени по  методика за тестване, за да се обезпечи събирането на всестранни и обективни сведения.</a:t>
            </a:r>
          </a:p>
          <a:p>
            <a:r>
              <a:rPr lang="bg-BG" dirty="0" smtClean="0"/>
              <a:t>Бе проведено непряко анкетиране, обхващащо представители на целевата група.</a:t>
            </a:r>
          </a:p>
          <a:p>
            <a:r>
              <a:rPr lang="bg-BG" dirty="0" smtClean="0"/>
              <a:t>Бяха проведени фокус групи в 28 области на страната, обхващащи представители на целевата група.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19" y="365124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75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13472" y="365125"/>
            <a:ext cx="8142953" cy="1325563"/>
          </a:xfrm>
        </p:spPr>
        <p:txBody>
          <a:bodyPr>
            <a:noAutofit/>
          </a:bodyPr>
          <a:lstStyle/>
          <a:p>
            <a:r>
              <a:rPr lang="bg-BG" sz="2800" b="1" dirty="0" smtClean="0"/>
              <a:t>	„</a:t>
            </a:r>
            <a:r>
              <a:rPr lang="bg-BG" sz="2800" b="1" dirty="0"/>
              <a:t>Механизъм за адекватни МРЗ“</a:t>
            </a: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81" y="294852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4</a:t>
            </a:fld>
            <a:endParaRPr lang="bg-BG"/>
          </a:p>
        </p:txBody>
      </p:sp>
      <p:sp>
        <p:nvSpPr>
          <p:cNvPr id="17" name="Контейнер за съдържание 16"/>
          <p:cNvSpPr>
            <a:spLocks noGrp="1"/>
          </p:cNvSpPr>
          <p:nvPr>
            <p:ph idx="1"/>
          </p:nvPr>
        </p:nvSpPr>
        <p:spPr>
          <a:xfrm>
            <a:off x="405981" y="1825624"/>
            <a:ext cx="11394955" cy="45307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800" dirty="0" smtClean="0"/>
              <a:t>1) </a:t>
            </a:r>
            <a:r>
              <a:rPr lang="bg-BG" sz="3800" dirty="0" smtClean="0"/>
              <a:t>Бе осъществена статистическа обработка на данните, получени по време на анкетирането, което даде възможност за  локализиране на релевантните индикатори.</a:t>
            </a:r>
          </a:p>
          <a:p>
            <a:pPr marL="0" indent="0">
              <a:buNone/>
            </a:pPr>
            <a:r>
              <a:rPr lang="bg-BG" sz="3800" dirty="0" smtClean="0"/>
              <a:t>2) Бяха разгледани и  обсъдени възможности за актуални специфики на мерки и времеви хоризонти за разработване на Национален план за действие за насърчаване на КТД и МРЗ. </a:t>
            </a:r>
          </a:p>
          <a:p>
            <a:pPr marL="0" indent="0">
              <a:buNone/>
            </a:pPr>
            <a:r>
              <a:rPr lang="bg-BG" sz="3800" dirty="0" smtClean="0"/>
              <a:t>Изводите и препоръките бяха оформени в доклад за	Сключените по сектори колективни трудови договори (КТД);</a:t>
            </a:r>
          </a:p>
          <a:p>
            <a:pPr marL="0" indent="0">
              <a:buNone/>
            </a:pPr>
            <a:r>
              <a:rPr lang="bg-BG" sz="3800" dirty="0" smtClean="0"/>
              <a:t>3) Разгледаха се подходите и начините за определяне на минимална работна заплата (МРЗ) в страната;</a:t>
            </a:r>
          </a:p>
          <a:p>
            <a:pPr marL="0" indent="0">
              <a:buNone/>
            </a:pPr>
            <a:r>
              <a:rPr lang="bg-BG" sz="3800" dirty="0" smtClean="0"/>
              <a:t>4) В доклада е предложен Механизъм разработен от КТ «Подкрепа» за адекватни МРЗ, съгласно Директива (ЕС) 2022/2041;</a:t>
            </a:r>
          </a:p>
          <a:p>
            <a:pPr marL="0" indent="0">
              <a:buNone/>
            </a:pPr>
            <a:r>
              <a:rPr lang="bg-BG" sz="3800" dirty="0" smtClean="0"/>
              <a:t>5) Идентифицирани  и формулирани са индикатори  за разработване на Национален план за насърчаване на колективното трудово договаряне в страната.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26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337758" y="365125"/>
            <a:ext cx="7918667" cy="1325563"/>
          </a:xfrm>
        </p:spPr>
        <p:txBody>
          <a:bodyPr>
            <a:normAutofit/>
          </a:bodyPr>
          <a:lstStyle/>
          <a:p>
            <a:r>
              <a:rPr lang="bg-BG" sz="2800" b="1" dirty="0" smtClean="0"/>
              <a:t>Структура на Доклад за проведеното анкетно допитване сред ключови източници за:</a:t>
            </a:r>
            <a:br>
              <a:rPr lang="bg-BG" sz="2800" b="1" dirty="0" smtClean="0"/>
            </a:br>
            <a:endParaRPr lang="bg-BG" sz="28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8792" y="1825625"/>
            <a:ext cx="11757803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1) </a:t>
            </a:r>
            <a:r>
              <a:rPr lang="bg-BG" b="1" dirty="0" smtClean="0"/>
              <a:t>Сключени по сектори колективни трудови договори (КТД);</a:t>
            </a:r>
          </a:p>
          <a:p>
            <a:pPr marL="0" indent="0">
              <a:buNone/>
            </a:pPr>
            <a:endParaRPr lang="bg-BG" b="1" dirty="0" smtClean="0"/>
          </a:p>
          <a:p>
            <a:pPr marL="0" indent="0">
              <a:buNone/>
            </a:pPr>
            <a:r>
              <a:rPr lang="bg-BG" b="1" dirty="0" smtClean="0"/>
              <a:t>2) Подходите и начините за определяне на минимална работна заплата (МРЗ) в страната;</a:t>
            </a:r>
          </a:p>
          <a:p>
            <a:pPr marL="0" indent="0">
              <a:buNone/>
            </a:pPr>
            <a:endParaRPr lang="bg-BG" b="1" dirty="0" smtClean="0"/>
          </a:p>
          <a:p>
            <a:pPr marL="0" indent="0">
              <a:buNone/>
            </a:pPr>
            <a:r>
              <a:rPr lang="bg-BG" b="1" dirty="0" smtClean="0"/>
              <a:t>3) Разработване на Механизъм за адекватни МРЗ, съгласно Директива (ЕС) 2022/2041;</a:t>
            </a:r>
          </a:p>
          <a:p>
            <a:pPr marL="0" indent="0">
              <a:buNone/>
            </a:pPr>
            <a:endParaRPr lang="bg-BG" b="1" dirty="0" smtClean="0"/>
          </a:p>
          <a:p>
            <a:pPr marL="0" indent="0">
              <a:buNone/>
            </a:pPr>
            <a:r>
              <a:rPr lang="bg-BG" b="1" dirty="0" smtClean="0"/>
              <a:t>4) Идентифициране и формулиране на възможни индикатори и възможни времеви хоризонти за разработване на Национален план за насърчаване на колективното трудово договаряне в страната.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382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510286" y="365125"/>
            <a:ext cx="7815533" cy="1325563"/>
          </a:xfrm>
        </p:spPr>
        <p:txBody>
          <a:bodyPr/>
          <a:lstStyle/>
          <a:p>
            <a:r>
              <a:rPr lang="ru-RU" dirty="0"/>
              <a:t>Работни дефиниции на </a:t>
            </a:r>
            <a:r>
              <a:rPr lang="bg-BG" dirty="0" smtClean="0"/>
              <a:t>основните</a:t>
            </a:r>
            <a:r>
              <a:rPr lang="ru-RU" dirty="0" smtClean="0"/>
              <a:t> </a:t>
            </a:r>
            <a:r>
              <a:rPr lang="ru-RU" dirty="0"/>
              <a:t>понятия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2351" cy="43513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bg-BG" dirty="0" smtClean="0"/>
              <a:t>„Минимална работна заплата“ 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AutoNum type="arabicParenR"/>
            </a:pPr>
            <a:r>
              <a:rPr lang="bg-BG" dirty="0" smtClean="0"/>
              <a:t> „Законоустановена минимална работна заплата“ 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AutoNum type="arabicParenR"/>
            </a:pPr>
            <a:r>
              <a:rPr lang="bg-BG" dirty="0" smtClean="0"/>
              <a:t>„Колективно договаряне“ </a:t>
            </a:r>
          </a:p>
          <a:p>
            <a:pPr marL="514350" indent="-514350">
              <a:buAutoNum type="arabicParenR"/>
            </a:pPr>
            <a:endParaRPr lang="bg-BG" dirty="0" smtClean="0"/>
          </a:p>
          <a:p>
            <a:pPr marL="514350" indent="-514350">
              <a:buAutoNum type="arabicParenR" startAt="4"/>
            </a:pPr>
            <a:r>
              <a:rPr lang="bg-BG" dirty="0" smtClean="0"/>
              <a:t>„Колективен трудов договор“ 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5)  „Обхват на колективното договаряне“ </a:t>
            </a:r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047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41274" y="365125"/>
            <a:ext cx="7815151" cy="1325563"/>
          </a:xfrm>
        </p:spPr>
        <p:txBody>
          <a:bodyPr>
            <a:normAutofit/>
          </a:bodyPr>
          <a:lstStyle/>
          <a:p>
            <a:r>
              <a:rPr lang="bg-BG" sz="3600" b="1" dirty="0"/>
              <a:t>Източниците </a:t>
            </a:r>
            <a:r>
              <a:rPr lang="bg-BG" sz="3600" b="1" dirty="0" smtClean="0"/>
              <a:t> на  </a:t>
            </a:r>
            <a:r>
              <a:rPr lang="bg-BG" sz="3600" b="1" dirty="0"/>
              <a:t>емпирична </a:t>
            </a:r>
            <a:r>
              <a:rPr lang="bg-BG" sz="3600" b="1" dirty="0" smtClean="0"/>
              <a:t>информация  в  доклада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1321" y="1825625"/>
            <a:ext cx="11611154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bg-BG" b="1" dirty="0" smtClean="0"/>
              <a:t>Анкетна карта за работодатели </a:t>
            </a:r>
            <a:r>
              <a:rPr lang="bg-BG" dirty="0" smtClean="0"/>
              <a:t>(висш и среден мениджмънт на предприятието) анкетната карта  съдържа универсално формулирани въпроси по основните показатели.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b="1" dirty="0" smtClean="0"/>
              <a:t>2. Анкетна карта за работници и служители.</a:t>
            </a:r>
          </a:p>
          <a:p>
            <a:pPr marL="0" indent="0">
              <a:buNone/>
            </a:pPr>
            <a:r>
              <a:rPr lang="bg-BG" dirty="0" smtClean="0"/>
              <a:t>В нея са разработени блокове от унифицирани (еднакви) въпроси, които са зададени по сходен начин. Това е наложително, за да бъде събрана емпирична информация по основните показатели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b="1" dirty="0" smtClean="0"/>
              <a:t>Непосредствената организация и реализирането </a:t>
            </a:r>
            <a:r>
              <a:rPr lang="bg-BG" dirty="0" smtClean="0"/>
              <a:t>на анкетното допитване се извърши от експерти и сътрудници на КТ „Подкрепа“ по настоящия проект. За да се гарантира качествено реализиране на допитването, бе направен подробен инструктаж </a:t>
            </a: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191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16989" y="365125"/>
            <a:ext cx="8126084" cy="1325563"/>
          </a:xfrm>
        </p:spPr>
        <p:txBody>
          <a:bodyPr>
            <a:normAutofit/>
          </a:bodyPr>
          <a:lstStyle/>
          <a:p>
            <a:r>
              <a:rPr lang="bg-BG" sz="3600" b="1" dirty="0" smtClean="0"/>
              <a:t>28 фокус групови дискусии в 28-те административни области в страната</a:t>
            </a:r>
            <a:endParaRPr lang="bg-BG" sz="36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235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b="1" dirty="0" smtClean="0"/>
              <a:t>Фокус груповите дискусии са проведени с представители на целевите групи:</a:t>
            </a:r>
          </a:p>
          <a:p>
            <a:pPr marL="0" indent="0">
              <a:buNone/>
            </a:pPr>
            <a:r>
              <a:rPr lang="bg-BG" sz="2400" dirty="0" smtClean="0"/>
              <a:t>1) Работодатели;</a:t>
            </a:r>
          </a:p>
          <a:p>
            <a:pPr marL="0" indent="0">
              <a:buNone/>
            </a:pPr>
            <a:r>
              <a:rPr lang="bg-BG" sz="2400" dirty="0" smtClean="0"/>
              <a:t>2) Синдикалисти;</a:t>
            </a:r>
          </a:p>
          <a:p>
            <a:pPr marL="0" indent="0">
              <a:buNone/>
            </a:pPr>
            <a:r>
              <a:rPr lang="bg-BG" sz="2400" dirty="0" smtClean="0"/>
              <a:t>3) Работници и служители.</a:t>
            </a:r>
          </a:p>
          <a:p>
            <a:pPr marL="0" indent="0">
              <a:buNone/>
            </a:pPr>
            <a:endParaRPr lang="bg-BG" sz="2400" dirty="0" smtClean="0"/>
          </a:p>
          <a:p>
            <a:pPr marL="0" indent="0">
              <a:buNone/>
            </a:pPr>
            <a:r>
              <a:rPr lang="bg-BG" sz="2400" dirty="0" smtClean="0"/>
              <a:t>Фокус груповите дискусии имаха за цел,  проучване – събиране на мнения оценки за сключените и прилаганите по сектори КТД, за възможностите за насърчаване на КТД в България, както и за прилаганите в България подходи за определяне на МРЗ, за тяхната адекватност и практическа приложимост.</a:t>
            </a:r>
            <a:endParaRPr lang="bg-BG" sz="2400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5126"/>
            <a:ext cx="1180382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425" y="448573"/>
            <a:ext cx="1097375" cy="1018120"/>
          </a:xfrm>
          <a:prstGeom prst="rect">
            <a:avLst/>
          </a:prstGeom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95524" y="365125"/>
            <a:ext cx="8030295" cy="1325563"/>
          </a:xfrm>
        </p:spPr>
        <p:txBody>
          <a:bodyPr>
            <a:noAutofit/>
          </a:bodyPr>
          <a:lstStyle/>
          <a:p>
            <a:r>
              <a:rPr lang="ru-RU" sz="3200" b="1" dirty="0"/>
              <a:t>ОБЩИ ХАРАКТЕРИСТИКИ НА СКЛЮЧЕНИТЕ В </a:t>
            </a:r>
            <a:r>
              <a:rPr lang="ru-RU" sz="3200" b="1" dirty="0" smtClean="0"/>
              <a:t>БЪЛГАРИЯ КОЛЕКТИВНИ </a:t>
            </a:r>
            <a:r>
              <a:rPr lang="ru-RU" sz="3200" b="1" dirty="0"/>
              <a:t>ТРУДОВИ </a:t>
            </a:r>
            <a:r>
              <a:rPr lang="ru-RU" sz="3200" b="1" dirty="0" smtClean="0"/>
              <a:t>ДОГОВОРИ информация НИПА</a:t>
            </a:r>
            <a:r>
              <a:rPr lang="ru-RU" sz="3200" b="1" dirty="0"/>
              <a:t/>
            </a:r>
            <a:br>
              <a:rPr lang="ru-RU" sz="3200" b="1" dirty="0"/>
            </a:b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199" y="1690688"/>
            <a:ext cx="10902351" cy="477049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sz="2400" b="1" dirty="0" smtClean="0"/>
              <a:t>Действащи КТД в обществения и в частния сектор</a:t>
            </a:r>
          </a:p>
          <a:p>
            <a:pPr marL="0" indent="0">
              <a:buNone/>
            </a:pPr>
            <a:r>
              <a:rPr lang="bg-BG" sz="2400" dirty="0" smtClean="0"/>
              <a:t>Анализа за информацията </a:t>
            </a:r>
            <a:r>
              <a:rPr lang="bg-BG" sz="2400" b="1" dirty="0" smtClean="0"/>
              <a:t>от НИПА </a:t>
            </a:r>
            <a:r>
              <a:rPr lang="bg-BG" sz="2400" dirty="0" smtClean="0"/>
              <a:t>показва, че през първото тримесечие на 2024 г. в страната са действали общо </a:t>
            </a:r>
            <a:r>
              <a:rPr lang="bg-BG" sz="2400" b="1" dirty="0" smtClean="0"/>
              <a:t>1494 КТД</a:t>
            </a:r>
            <a:r>
              <a:rPr lang="bg-BG" sz="2400" dirty="0" smtClean="0"/>
              <a:t>. В публичния сектор са действали </a:t>
            </a:r>
            <a:r>
              <a:rPr lang="bg-BG" sz="2400" b="1" dirty="0" smtClean="0"/>
              <a:t>1306 КТД</a:t>
            </a:r>
            <a:r>
              <a:rPr lang="bg-BG" sz="2400" dirty="0" smtClean="0"/>
              <a:t>, като от тях </a:t>
            </a:r>
            <a:r>
              <a:rPr lang="bg-BG" sz="2400" b="1" dirty="0" smtClean="0"/>
              <a:t>1136 </a:t>
            </a:r>
            <a:r>
              <a:rPr lang="bg-BG" sz="2400" dirty="0" smtClean="0"/>
              <a:t>са сключени на равнище предприятие, а другите </a:t>
            </a:r>
            <a:r>
              <a:rPr lang="bg-BG" sz="2400" b="1" dirty="0" smtClean="0"/>
              <a:t>170 КТД </a:t>
            </a:r>
            <a:r>
              <a:rPr lang="bg-BG" sz="2400" dirty="0" smtClean="0"/>
              <a:t>са сключени в държавната администрация. </a:t>
            </a:r>
          </a:p>
          <a:p>
            <a:pPr marL="0" indent="0">
              <a:buNone/>
            </a:pPr>
            <a:r>
              <a:rPr lang="bg-BG" sz="2400" b="1" dirty="0" smtClean="0"/>
              <a:t>2</a:t>
            </a:r>
            <a:r>
              <a:rPr lang="bg-BG" sz="2400" dirty="0" smtClean="0"/>
              <a:t>. </a:t>
            </a:r>
            <a:r>
              <a:rPr lang="bg-BG" sz="2400" b="1" dirty="0" smtClean="0"/>
              <a:t>Действащ и КТД според големината на предприятията</a:t>
            </a:r>
          </a:p>
          <a:p>
            <a:pPr marL="0" indent="0">
              <a:buNone/>
            </a:pPr>
            <a:r>
              <a:rPr lang="bg-BG" sz="2400" dirty="0" smtClean="0"/>
              <a:t>През 2024 г. най-голям брой КТД са действали в малките предприятия - 711 през първото тримесечие на 2024 г. и 706 през второто тримесечие на 2024 г.</a:t>
            </a:r>
          </a:p>
          <a:p>
            <a:pPr marL="0" indent="0">
              <a:buNone/>
            </a:pPr>
            <a:r>
              <a:rPr lang="bg-BG" sz="2400" dirty="0" smtClean="0"/>
              <a:t>В средните предприятия през първото тримесечие на 2024 г. са действали 460 КТД, а през второто тримесечие на 2024 г. техният брой е 456.</a:t>
            </a:r>
          </a:p>
          <a:p>
            <a:pPr marL="0" indent="0">
              <a:buNone/>
            </a:pPr>
            <a:r>
              <a:rPr lang="bg-BG" sz="2400" dirty="0" smtClean="0"/>
              <a:t>С две единици е намалял броят на действащите КТД в големите предприятия - те са 231 през първото тримесечие на 2024 г. и 239 през второто тримесечие на 2024 г.</a:t>
            </a:r>
          </a:p>
          <a:p>
            <a:pPr marL="0" indent="0">
              <a:buNone/>
            </a:pPr>
            <a:r>
              <a:rPr lang="bg-BG" sz="2400" dirty="0" smtClean="0"/>
              <a:t>При </a:t>
            </a:r>
            <a:r>
              <a:rPr lang="bg-BG" sz="2400" dirty="0" err="1" smtClean="0"/>
              <a:t>микропредприятията</a:t>
            </a:r>
            <a:r>
              <a:rPr lang="bg-BG" sz="2400" dirty="0" smtClean="0"/>
              <a:t> е налице символичен ръст – действащите КТД са 87 през първото тримесечие на 2024 г. и 88 през второто тримесечие на 2024 г.</a:t>
            </a:r>
          </a:p>
          <a:p>
            <a:pPr marL="0" indent="0">
              <a:buNone/>
            </a:pPr>
            <a:endParaRPr lang="bg-BG" sz="2400" b="1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66" y="365126"/>
            <a:ext cx="1457325" cy="1325562"/>
          </a:xfrm>
          <a:prstGeom prst="rect">
            <a:avLst/>
          </a:prstGeom>
        </p:spPr>
      </p:pic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37FD-096C-41BF-9AD7-2BE8272615D2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506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1397</Words>
  <Application>Microsoft Office PowerPoint</Application>
  <PresentationFormat>Широк екран</PresentationFormat>
  <Paragraphs>127</Paragraphs>
  <Slides>15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тема</vt:lpstr>
      <vt:lpstr>Презентация на PowerPoint</vt:lpstr>
      <vt:lpstr> В рамките на Дейност 1.2. бе подготвено и реализирано анкетно допитване сред </vt:lpstr>
      <vt:lpstr>  Обучителен преглед на Директива     (ЕС) 2022/2041 </vt:lpstr>
      <vt:lpstr> „Механизъм за адекватни МРЗ“</vt:lpstr>
      <vt:lpstr>Структура на Доклад за проведеното анкетно допитване сред ключови източници за: </vt:lpstr>
      <vt:lpstr>Работни дефиниции на основните понятия</vt:lpstr>
      <vt:lpstr>Източниците  на  емпирична информация  в  доклада</vt:lpstr>
      <vt:lpstr>28 фокус групови дискусии в 28-те административни области в страната</vt:lpstr>
      <vt:lpstr>ОБЩИ ХАРАКТЕРИСТИКИ НА СКЛЮЧЕНИТЕ В БЪЛГАРИЯ КОЛЕКТИВНИ ТРУДОВИ ДОГОВОРИ информация НИПА </vt:lpstr>
      <vt:lpstr>ОБЩИ ХАРАКТЕРИСТИКИ НА СКЛЮЧЕНИТЕ В БЪЛГАРИЯ КОЛЕКТИВНИ ТРУДОВИ ДОГОВОРИ</vt:lpstr>
      <vt:lpstr>ОБЩИ ХАРАКТЕРИСТИКИ НА СКЛЮЧЕНИТЕ В БЪЛГАРИЯ КОЛЕКТИВНИ ТРУДОВИ ДОГОВОРИ</vt:lpstr>
      <vt:lpstr>Покритие на действащите КТД</vt:lpstr>
      <vt:lpstr>Механизъм за определяне на Адекватни МРЗ Предложение на КТ Подкрепа</vt:lpstr>
      <vt:lpstr>Предложение за Индикатори, които да залегнат в Националния план за насърчаване на колективното трудово договаряне. </vt:lpstr>
      <vt:lpstr>Презентация на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Валери Апостолов</dc:creator>
  <cp:lastModifiedBy>Валери Апостолов</cp:lastModifiedBy>
  <cp:revision>58</cp:revision>
  <dcterms:created xsi:type="dcterms:W3CDTF">2024-10-15T06:11:07Z</dcterms:created>
  <dcterms:modified xsi:type="dcterms:W3CDTF">2025-02-21T13:02:16Z</dcterms:modified>
</cp:coreProperties>
</file>