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87" r:id="rId2"/>
    <p:sldId id="297" r:id="rId3"/>
    <p:sldId id="266" r:id="rId4"/>
    <p:sldId id="292" r:id="rId5"/>
    <p:sldId id="293" r:id="rId6"/>
    <p:sldId id="288" r:id="rId7"/>
    <p:sldId id="303" r:id="rId8"/>
    <p:sldId id="295" r:id="rId9"/>
    <p:sldId id="304" r:id="rId10"/>
    <p:sldId id="296" r:id="rId11"/>
    <p:sldId id="294" r:id="rId12"/>
    <p:sldId id="283" r:id="rId13"/>
    <p:sldId id="298" r:id="rId14"/>
    <p:sldId id="282" r:id="rId15"/>
    <p:sldId id="299" r:id="rId16"/>
    <p:sldId id="300" r:id="rId17"/>
    <p:sldId id="305" r:id="rId18"/>
    <p:sldId id="278" r:id="rId19"/>
    <p:sldId id="301" r:id="rId20"/>
    <p:sldId id="306" r:id="rId21"/>
    <p:sldId id="302" r:id="rId22"/>
    <p:sldId id="280" r:id="rId23"/>
  </p:sldIdLst>
  <p:sldSz cx="9144000" cy="6858000" type="screen4x3"/>
  <p:notesSz cx="6888163" cy="100203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4" y="5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tarirodove\Documents\&#1053;&#1086;&#1097;&#1077;&#1085;%20&#1090;&#1088;&#1091;&#1076;%20&#1088;&#1072;&#1079;&#1087;&#1088;&#1077;&#1076;&#1077;&#1083;&#1077;&#1085;&#1080;&#1077;.xlsx" TargetMode="External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tarirodove\Documents\&#1053;&#1086;&#1097;&#1077;&#1085;%20&#1090;&#1088;&#1091;&#1076;%20&#1088;&#1072;&#1079;&#1087;&#1088;&#1077;&#1076;&#1077;&#1083;&#1077;&#1085;&#1080;&#1077;.xlsx" TargetMode="External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/>
            </a:pPr>
            <a:r>
              <a:rPr lang="bg-BG" sz="1400" baseline="0" dirty="0"/>
              <a:t>Разбивка 1 час нощен труд - 0,25 </a:t>
            </a:r>
            <a:r>
              <a:rPr lang="bg-BG" sz="1400" baseline="0" dirty="0" smtClean="0"/>
              <a:t>(0,2963) лв</a:t>
            </a:r>
            <a:endParaRPr lang="bg-BG" sz="1400" baseline="0" dirty="0"/>
          </a:p>
        </c:rich>
      </c:tx>
      <c:layout>
        <c:manualLayout>
          <c:xMode val="edge"/>
          <c:yMode val="edge"/>
          <c:x val="0.30792978626342743"/>
          <c:y val="0"/>
        </c:manualLayout>
      </c:layou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title>
    <c:plotArea>
      <c:layout/>
      <c:pieChart>
        <c:varyColors val="1"/>
        <c:ser>
          <c:idx val="0"/>
          <c:order val="0"/>
          <c:tx>
            <c:v>Разбивка 1 час нощен труд - 0,25 (0,2963) лв</c:v>
          </c:tx>
          <c:explosion val="5"/>
          <c:dLbls>
            <c:dLbl>
              <c:idx val="0"/>
              <c:layout>
                <c:manualLayout>
                  <c:x val="-3.0674846625766986E-2"/>
                  <c:y val="-2.2522522522522567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1.0224948875255619E-2"/>
                  <c:y val="-2.7027027027027119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2.0449897750511314E-2"/>
                  <c:y val="-1.8018018018018053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2.0449897750511314E-2"/>
                  <c:y val="-1.8018018018018053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0224948875255619E-2"/>
                  <c:y val="4.5045045045045064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7.1574642126789378E-2"/>
                  <c:y val="0"/>
                </c:manualLayout>
              </c:layout>
              <c:dLblPos val="bestFit"/>
              <c:showVal val="1"/>
            </c:dLbl>
            <c:dLblPos val="outEnd"/>
            <c:showVal val="1"/>
            <c:showLeaderLines val="1"/>
          </c:dLbls>
          <c:cat>
            <c:strRef>
              <c:f>Sheet2!$C$4:$C$9</c:f>
              <c:strCache>
                <c:ptCount val="6"/>
                <c:pt idx="0">
                  <c:v>ЗдрОсигРаботодател</c:v>
                </c:pt>
                <c:pt idx="1">
                  <c:v>ЗдрОсигЛична-работник</c:v>
                </c:pt>
                <c:pt idx="2">
                  <c:v>ПенОМБ-Работодател</c:v>
                </c:pt>
                <c:pt idx="3">
                  <c:v>ПенОМБЛична-работник</c:v>
                </c:pt>
                <c:pt idx="4">
                  <c:v>ДООЛична-работник</c:v>
                </c:pt>
                <c:pt idx="5">
                  <c:v>Чиста сума-работник</c:v>
                </c:pt>
              </c:strCache>
            </c:strRef>
          </c:cat>
          <c:val>
            <c:numRef>
              <c:f>Sheet2!$B$4:$B$9</c:f>
              <c:numCache>
                <c:formatCode>0.00000</c:formatCode>
                <c:ptCount val="6"/>
                <c:pt idx="0">
                  <c:v>1.2000000000000011E-2</c:v>
                </c:pt>
                <c:pt idx="1">
                  <c:v>8.0000000000000106E-3</c:v>
                </c:pt>
                <c:pt idx="2">
                  <c:v>3.4300000000000011E-2</c:v>
                </c:pt>
                <c:pt idx="3">
                  <c:v>2.6450000000000022E-2</c:v>
                </c:pt>
                <c:pt idx="4">
                  <c:v>2.1555000000000012E-2</c:v>
                </c:pt>
                <c:pt idx="5">
                  <c:v>0.19399500000000031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37624591404599"/>
          <c:y val="0.31829289919841175"/>
          <c:w val="0.29861761911662882"/>
          <c:h val="0.48872738880612893"/>
        </c:manualLayout>
      </c:layout>
      <c:txPr>
        <a:bodyPr/>
        <a:lstStyle/>
        <a:p>
          <a:pPr rtl="0">
            <a:defRPr sz="1200" baseline="0"/>
          </a:pPr>
          <a:endParaRPr lang="bg-BG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sz="1400" baseline="0"/>
            </a:pPr>
            <a:r>
              <a:rPr lang="bg-BG" dirty="0"/>
              <a:t>Разбивка 1 ч нощен труд - 0,5% от МРЗ-2,55 лв</a:t>
            </a:r>
          </a:p>
        </c:rich>
      </c:tx>
      <c:layout>
        <c:manualLayout>
          <c:xMode val="edge"/>
          <c:yMode val="edge"/>
          <c:x val="0.24286006180745989"/>
          <c:y val="2.4119826929203076E-2"/>
        </c:manualLayout>
      </c:layout>
      <c:spPr>
        <a:noFill/>
        <a:ln>
          <a:solidFill>
            <a:srgbClr val="002060"/>
          </a:solidFill>
        </a:ln>
      </c:spPr>
    </c:title>
    <c:plotArea>
      <c:layout/>
      <c:pieChart>
        <c:varyColors val="1"/>
        <c:ser>
          <c:idx val="0"/>
          <c:order val="0"/>
          <c:tx>
            <c:v>Разбивка 1 час нощен труд - 3,02226 (2,55) лв</c:v>
          </c:tx>
          <c:explosion val="10"/>
          <c:dLbls>
            <c:dLbl>
              <c:idx val="0"/>
              <c:layout>
                <c:manualLayout>
                  <c:x val="-6.4241484725786113E-2"/>
                  <c:y val="-8.2780924769782459E-3"/>
                </c:manualLayout>
              </c:layout>
              <c:showVal val="1"/>
            </c:dLbl>
            <c:dLbl>
              <c:idx val="1"/>
              <c:layout>
                <c:manualLayout>
                  <c:x val="2.8631548069283204E-2"/>
                  <c:y val="-5.756869722826222E-3"/>
                </c:manualLayout>
              </c:layout>
              <c:showVal val="1"/>
            </c:dLbl>
            <c:dLbl>
              <c:idx val="2"/>
              <c:layout>
                <c:manualLayout>
                  <c:x val="2.3378062117235344E-2"/>
                  <c:y val="6.9830854476523891E-3"/>
                </c:manualLayout>
              </c:layout>
              <c:showVal val="1"/>
            </c:dLbl>
            <c:dLbl>
              <c:idx val="3"/>
              <c:layout>
                <c:manualLayout>
                  <c:x val="7.8813429571303779E-3"/>
                  <c:y val="-7.0602945465150155E-2"/>
                </c:manualLayout>
              </c:layout>
              <c:showVal val="1"/>
            </c:dLbl>
            <c:dLbl>
              <c:idx val="4"/>
              <c:layout>
                <c:manualLayout>
                  <c:x val="2.7135826771653637E-3"/>
                  <c:y val="6.3083624963546484E-2"/>
                </c:manualLayout>
              </c:layout>
              <c:showVal val="1"/>
            </c:dLbl>
            <c:dLbl>
              <c:idx val="5"/>
              <c:layout>
                <c:manualLayout>
                  <c:x val="-4.5263670166229224E-2"/>
                  <c:y val="-9.112642169728807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Sheet3!$D$5:$D$10</c:f>
              <c:strCache>
                <c:ptCount val="6"/>
                <c:pt idx="0">
                  <c:v>ЗдрОсигРаб-л</c:v>
                </c:pt>
                <c:pt idx="1">
                  <c:v>ЗдрОсигЛична</c:v>
                </c:pt>
                <c:pt idx="2">
                  <c:v>ПенОМБРаб-л</c:v>
                </c:pt>
                <c:pt idx="3">
                  <c:v>ПенОМБЛична</c:v>
                </c:pt>
                <c:pt idx="4">
                  <c:v>ДООЛична</c:v>
                </c:pt>
                <c:pt idx="5">
                  <c:v>Чиста сума</c:v>
                </c:pt>
              </c:strCache>
            </c:strRef>
          </c:cat>
          <c:val>
            <c:numRef>
              <c:f>Sheet3!$C$5:$C$10</c:f>
              <c:numCache>
                <c:formatCode>0.00000</c:formatCode>
                <c:ptCount val="6"/>
                <c:pt idx="0">
                  <c:v>0.12239999999999998</c:v>
                </c:pt>
                <c:pt idx="1">
                  <c:v>8.1600000000000006E-2</c:v>
                </c:pt>
                <c:pt idx="2">
                  <c:v>0.34986000000000017</c:v>
                </c:pt>
                <c:pt idx="3">
                  <c:v>0.26979000000000003</c:v>
                </c:pt>
                <c:pt idx="4">
                  <c:v>0.17263500000000001</c:v>
                </c:pt>
                <c:pt idx="5">
                  <c:v>2.0259749999999999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3249285448090962"/>
          <c:y val="0.28709250393303448"/>
          <c:w val="0.23122087014948806"/>
          <c:h val="0.4590656227731767"/>
        </c:manualLayout>
      </c:layout>
      <c:txPr>
        <a:bodyPr/>
        <a:lstStyle/>
        <a:p>
          <a:pPr rtl="0">
            <a:defRPr/>
          </a:pPr>
          <a:endParaRPr lang="bg-BG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F4E41-CCFE-46AB-A351-13E1995D815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6B18E2C-A3BF-48A4-B842-6EAB24130521}">
      <dgm:prSet phldrT="[Text]" custT="1"/>
      <dgm:spPr/>
      <dgm:t>
        <a:bodyPr/>
        <a:lstStyle/>
        <a:p>
          <a:r>
            <a:rPr lang="bg-BG" sz="2800" b="1" dirty="0" smtClean="0"/>
            <a:t>Нощен труд</a:t>
          </a:r>
          <a:endParaRPr lang="bg-BG" sz="2800" b="1" dirty="0"/>
        </a:p>
      </dgm:t>
    </dgm:pt>
    <dgm:pt modelId="{246C78F0-82E2-4B5E-A74E-3523CEE00405}" type="parTrans" cxnId="{8C46522E-3048-48EB-9587-999DB42E1B06}">
      <dgm:prSet/>
      <dgm:spPr/>
      <dgm:t>
        <a:bodyPr/>
        <a:lstStyle/>
        <a:p>
          <a:endParaRPr lang="bg-BG"/>
        </a:p>
      </dgm:t>
    </dgm:pt>
    <dgm:pt modelId="{CF79AF2B-2B8D-4A07-A6E7-6595C24F0655}" type="sibTrans" cxnId="{8C46522E-3048-48EB-9587-999DB42E1B06}">
      <dgm:prSet/>
      <dgm:spPr/>
      <dgm:t>
        <a:bodyPr/>
        <a:lstStyle/>
        <a:p>
          <a:endParaRPr lang="bg-BG"/>
        </a:p>
      </dgm:t>
    </dgm:pt>
    <dgm:pt modelId="{E963943F-12DA-4712-A660-5C6F294FD892}">
      <dgm:prSet phldrT="[Text]" custT="1"/>
      <dgm:spPr/>
      <dgm:t>
        <a:bodyPr anchor="t"/>
        <a:lstStyle/>
        <a:p>
          <a:pPr algn="ctr"/>
          <a:r>
            <a:rPr lang="bg-BG" sz="1800" b="1" u="sng" dirty="0" smtClean="0"/>
            <a:t>Физиологични</a:t>
          </a:r>
        </a:p>
        <a:p>
          <a:pPr algn="ctr"/>
          <a:r>
            <a:rPr lang="bg-BG" sz="1800" b="1" u="sng" dirty="0" smtClean="0"/>
            <a:t> проблеми: </a:t>
          </a:r>
        </a:p>
        <a:p>
          <a:pPr algn="ctr"/>
          <a:r>
            <a:rPr lang="bg-BG" sz="1800" dirty="0" smtClean="0"/>
            <a:t>- </a:t>
          </a:r>
          <a:r>
            <a:rPr lang="bg-BG" sz="1800" b="1" dirty="0" smtClean="0"/>
            <a:t>Нарушения в денонощните ритми;</a:t>
          </a:r>
        </a:p>
        <a:p>
          <a:pPr algn="ctr"/>
          <a:r>
            <a:rPr lang="bg-BG" sz="1800" b="1" dirty="0" smtClean="0"/>
            <a:t>- Влошаване на съня;</a:t>
          </a:r>
        </a:p>
        <a:p>
          <a:pPr algn="ctr"/>
          <a:r>
            <a:rPr lang="bg-BG" sz="1800" b="1" dirty="0" smtClean="0"/>
            <a:t>- Умора и др.</a:t>
          </a:r>
        </a:p>
        <a:p>
          <a:pPr algn="ctr"/>
          <a:endParaRPr lang="bg-BG" sz="1200" dirty="0"/>
        </a:p>
      </dgm:t>
    </dgm:pt>
    <dgm:pt modelId="{4B09755E-9037-44CF-8302-DC7C32F4ECDB}" type="parTrans" cxnId="{B367B0E1-309B-4097-83F2-AA0BB9EAC2A1}">
      <dgm:prSet/>
      <dgm:spPr/>
      <dgm:t>
        <a:bodyPr/>
        <a:lstStyle/>
        <a:p>
          <a:endParaRPr lang="bg-BG"/>
        </a:p>
      </dgm:t>
    </dgm:pt>
    <dgm:pt modelId="{718C931F-2F9E-43AD-B02A-F67477F024AF}" type="sibTrans" cxnId="{B367B0E1-309B-4097-83F2-AA0BB9EAC2A1}">
      <dgm:prSet/>
      <dgm:spPr/>
      <dgm:t>
        <a:bodyPr/>
        <a:lstStyle/>
        <a:p>
          <a:endParaRPr lang="bg-BG"/>
        </a:p>
      </dgm:t>
    </dgm:pt>
    <dgm:pt modelId="{BAE29E75-B270-4475-BFBC-4FF970148FB7}">
      <dgm:prSet phldrT="[Text]" custT="1"/>
      <dgm:spPr/>
      <dgm:t>
        <a:bodyPr anchor="t"/>
        <a:lstStyle/>
        <a:p>
          <a:pPr algn="ctr"/>
          <a:r>
            <a:rPr lang="bg-BG" sz="1800" b="1" dirty="0" smtClean="0"/>
            <a:t>  </a:t>
          </a:r>
          <a:r>
            <a:rPr lang="bg-BG" sz="1800" b="1" u="sng" dirty="0" smtClean="0"/>
            <a:t>Здравни проблеми:</a:t>
          </a:r>
        </a:p>
        <a:p>
          <a:pPr algn="ctr"/>
          <a:r>
            <a:rPr lang="bg-BG" sz="1800" b="1" dirty="0" smtClean="0"/>
            <a:t>- Стомашно-чревни заболявания;</a:t>
          </a:r>
        </a:p>
        <a:p>
          <a:pPr algn="ctr"/>
          <a:r>
            <a:rPr lang="bg-BG" sz="1800" b="1" dirty="0" smtClean="0"/>
            <a:t>- Сърдечносъдови заболявания;</a:t>
          </a:r>
        </a:p>
        <a:p>
          <a:pPr algn="ctr"/>
          <a:r>
            <a:rPr lang="bg-BG" sz="1800" b="1" dirty="0" smtClean="0"/>
            <a:t>- Ендокринни и  метаболитни заболявания;</a:t>
          </a:r>
        </a:p>
        <a:p>
          <a:pPr algn="ctr"/>
          <a:r>
            <a:rPr lang="bg-BG" sz="1800" b="1" dirty="0" smtClean="0"/>
            <a:t>- Репродуктивни проблеми;</a:t>
          </a:r>
        </a:p>
        <a:p>
          <a:pPr algn="ctr"/>
          <a:r>
            <a:rPr lang="bg-BG" sz="1800" b="1" dirty="0" smtClean="0"/>
            <a:t>- Хормон-зависими ракови заболявания;</a:t>
          </a:r>
        </a:p>
        <a:p>
          <a:pPr algn="ctr"/>
          <a:r>
            <a:rPr lang="bg-BG" sz="1800" b="1" dirty="0" smtClean="0"/>
            <a:t>- Психологични проблеми и др.</a:t>
          </a:r>
          <a:endParaRPr lang="bg-BG" sz="1800" b="1" dirty="0"/>
        </a:p>
      </dgm:t>
    </dgm:pt>
    <dgm:pt modelId="{316F6167-B00B-4EB0-ADC4-37CA68F89773}" type="parTrans" cxnId="{DE6F76C7-520E-4FBC-9031-A36D1B3A821F}">
      <dgm:prSet/>
      <dgm:spPr/>
      <dgm:t>
        <a:bodyPr/>
        <a:lstStyle/>
        <a:p>
          <a:endParaRPr lang="bg-BG"/>
        </a:p>
      </dgm:t>
    </dgm:pt>
    <dgm:pt modelId="{0E9B5222-B9D4-41D2-845F-4928ABCD366D}" type="sibTrans" cxnId="{DE6F76C7-520E-4FBC-9031-A36D1B3A821F}">
      <dgm:prSet/>
      <dgm:spPr/>
      <dgm:t>
        <a:bodyPr/>
        <a:lstStyle/>
        <a:p>
          <a:endParaRPr lang="bg-BG"/>
        </a:p>
      </dgm:t>
    </dgm:pt>
    <dgm:pt modelId="{22D69084-A4B6-40E8-BD31-C0F18F9B74A8}">
      <dgm:prSet phldrT="[Text]" custT="1"/>
      <dgm:spPr/>
      <dgm:t>
        <a:bodyPr anchor="t"/>
        <a:lstStyle/>
        <a:p>
          <a:pPr algn="ctr"/>
          <a:r>
            <a:rPr lang="bg-BG" sz="1800" b="1" u="sng" dirty="0" smtClean="0"/>
            <a:t>  Социални проблеми:</a:t>
          </a:r>
        </a:p>
        <a:p>
          <a:pPr algn="ctr"/>
          <a:r>
            <a:rPr lang="bg-BG" sz="1800" b="1" dirty="0" smtClean="0"/>
            <a:t>-  Проблеми в семейството;</a:t>
          </a:r>
        </a:p>
        <a:p>
          <a:pPr algn="ctr"/>
          <a:r>
            <a:rPr lang="bg-BG" sz="1800" b="1" dirty="0" smtClean="0"/>
            <a:t>- Обедняване на социалните контакти и др.</a:t>
          </a:r>
          <a:endParaRPr lang="bg-BG" sz="1800" b="1" dirty="0"/>
        </a:p>
      </dgm:t>
    </dgm:pt>
    <dgm:pt modelId="{D93BD908-4B12-4D5D-84DB-C34F477523DE}" type="parTrans" cxnId="{3F01773A-10A7-4F95-B881-E2602896291D}">
      <dgm:prSet/>
      <dgm:spPr/>
      <dgm:t>
        <a:bodyPr/>
        <a:lstStyle/>
        <a:p>
          <a:endParaRPr lang="bg-BG"/>
        </a:p>
      </dgm:t>
    </dgm:pt>
    <dgm:pt modelId="{A653E9E3-B49C-4561-A38B-7A3DB8D62F60}" type="sibTrans" cxnId="{3F01773A-10A7-4F95-B881-E2602896291D}">
      <dgm:prSet/>
      <dgm:spPr/>
      <dgm:t>
        <a:bodyPr/>
        <a:lstStyle/>
        <a:p>
          <a:endParaRPr lang="bg-BG"/>
        </a:p>
      </dgm:t>
    </dgm:pt>
    <dgm:pt modelId="{B8BC8AA5-EDAA-4C7F-AD61-E4B892F60358}" type="pres">
      <dgm:prSet presAssocID="{335F4E41-CCFE-46AB-A351-13E1995D81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B3394B77-7455-4625-83A9-5674A4882C24}" type="pres">
      <dgm:prSet presAssocID="{26B18E2C-A3BF-48A4-B842-6EAB24130521}" presName="hierRoot1" presStyleCnt="0">
        <dgm:presLayoutVars>
          <dgm:hierBranch val="init"/>
        </dgm:presLayoutVars>
      </dgm:prSet>
      <dgm:spPr/>
    </dgm:pt>
    <dgm:pt modelId="{EBDE5774-2C7F-44DB-B45E-C099BC5DF724}" type="pres">
      <dgm:prSet presAssocID="{26B18E2C-A3BF-48A4-B842-6EAB24130521}" presName="rootComposite1" presStyleCnt="0"/>
      <dgm:spPr/>
    </dgm:pt>
    <dgm:pt modelId="{58F2D726-E014-4115-B527-C545A74B824E}" type="pres">
      <dgm:prSet presAssocID="{26B18E2C-A3BF-48A4-B842-6EAB24130521}" presName="rootText1" presStyleLbl="node0" presStyleIdx="0" presStyleCnt="1" custScaleY="59287" custLinFactNeighborX="3202" custLinFactNeighborY="-872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5DE74F5D-181D-46EE-B692-DA5D97FDC339}" type="pres">
      <dgm:prSet presAssocID="{26B18E2C-A3BF-48A4-B842-6EAB24130521}" presName="rootConnector1" presStyleLbl="node1" presStyleIdx="0" presStyleCnt="0"/>
      <dgm:spPr/>
      <dgm:t>
        <a:bodyPr/>
        <a:lstStyle/>
        <a:p>
          <a:endParaRPr lang="bg-BG"/>
        </a:p>
      </dgm:t>
    </dgm:pt>
    <dgm:pt modelId="{BC82B05F-AB90-4C73-999E-306CDD5B7E2E}" type="pres">
      <dgm:prSet presAssocID="{26B18E2C-A3BF-48A4-B842-6EAB24130521}" presName="hierChild2" presStyleCnt="0"/>
      <dgm:spPr/>
    </dgm:pt>
    <dgm:pt modelId="{8C1E4C65-F50D-4BB6-AFD9-608979331FB9}" type="pres">
      <dgm:prSet presAssocID="{4B09755E-9037-44CF-8302-DC7C32F4ECDB}" presName="Name37" presStyleLbl="parChTrans1D2" presStyleIdx="0" presStyleCnt="3"/>
      <dgm:spPr/>
      <dgm:t>
        <a:bodyPr/>
        <a:lstStyle/>
        <a:p>
          <a:endParaRPr lang="bg-BG"/>
        </a:p>
      </dgm:t>
    </dgm:pt>
    <dgm:pt modelId="{0B626ABB-AA0A-4EA2-A4AB-10C19B4562D8}" type="pres">
      <dgm:prSet presAssocID="{E963943F-12DA-4712-A660-5C6F294FD892}" presName="hierRoot2" presStyleCnt="0">
        <dgm:presLayoutVars>
          <dgm:hierBranch val="init"/>
        </dgm:presLayoutVars>
      </dgm:prSet>
      <dgm:spPr/>
    </dgm:pt>
    <dgm:pt modelId="{263B0E71-FCED-44BA-B69C-59F9F7615A62}" type="pres">
      <dgm:prSet presAssocID="{E963943F-12DA-4712-A660-5C6F294FD892}" presName="rootComposite" presStyleCnt="0"/>
      <dgm:spPr/>
    </dgm:pt>
    <dgm:pt modelId="{B8F9E305-BECB-4E4F-B1A2-BC83327BD401}" type="pres">
      <dgm:prSet presAssocID="{E963943F-12DA-4712-A660-5C6F294FD892}" presName="rootText" presStyleLbl="node2" presStyleIdx="0" presStyleCnt="3" custScaleX="106696" custScaleY="176892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BC930E05-B274-4E77-8825-F46625FB5170}" type="pres">
      <dgm:prSet presAssocID="{E963943F-12DA-4712-A660-5C6F294FD892}" presName="rootConnector" presStyleLbl="node2" presStyleIdx="0" presStyleCnt="3"/>
      <dgm:spPr/>
      <dgm:t>
        <a:bodyPr/>
        <a:lstStyle/>
        <a:p>
          <a:endParaRPr lang="bg-BG"/>
        </a:p>
      </dgm:t>
    </dgm:pt>
    <dgm:pt modelId="{71E2AAD3-3DA7-41E7-A913-3E05903025C8}" type="pres">
      <dgm:prSet presAssocID="{E963943F-12DA-4712-A660-5C6F294FD892}" presName="hierChild4" presStyleCnt="0"/>
      <dgm:spPr/>
    </dgm:pt>
    <dgm:pt modelId="{57D9B243-0BFA-4929-BBC0-0B8DF4EF4CE2}" type="pres">
      <dgm:prSet presAssocID="{E963943F-12DA-4712-A660-5C6F294FD892}" presName="hierChild5" presStyleCnt="0"/>
      <dgm:spPr/>
    </dgm:pt>
    <dgm:pt modelId="{ED6DA4D2-D1EA-496B-BC58-B9E501624854}" type="pres">
      <dgm:prSet presAssocID="{316F6167-B00B-4EB0-ADC4-37CA68F89773}" presName="Name37" presStyleLbl="parChTrans1D2" presStyleIdx="1" presStyleCnt="3"/>
      <dgm:spPr/>
      <dgm:t>
        <a:bodyPr/>
        <a:lstStyle/>
        <a:p>
          <a:endParaRPr lang="bg-BG"/>
        </a:p>
      </dgm:t>
    </dgm:pt>
    <dgm:pt modelId="{984BD69E-3701-449F-9296-9C1910D23872}" type="pres">
      <dgm:prSet presAssocID="{BAE29E75-B270-4475-BFBC-4FF970148FB7}" presName="hierRoot2" presStyleCnt="0">
        <dgm:presLayoutVars>
          <dgm:hierBranch val="init"/>
        </dgm:presLayoutVars>
      </dgm:prSet>
      <dgm:spPr/>
    </dgm:pt>
    <dgm:pt modelId="{320B4BED-E6EE-49F9-A662-44EBDFCD2A33}" type="pres">
      <dgm:prSet presAssocID="{BAE29E75-B270-4475-BFBC-4FF970148FB7}" presName="rootComposite" presStyleCnt="0"/>
      <dgm:spPr/>
    </dgm:pt>
    <dgm:pt modelId="{A61C4C3A-5CFC-4804-AA1A-5E0027546B2E}" type="pres">
      <dgm:prSet presAssocID="{BAE29E75-B270-4475-BFBC-4FF970148FB7}" presName="rootText" presStyleLbl="node2" presStyleIdx="1" presStyleCnt="3" custScaleX="107743" custScaleY="36669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630BBE6C-B569-4DE0-BB22-BDFA4A877692}" type="pres">
      <dgm:prSet presAssocID="{BAE29E75-B270-4475-BFBC-4FF970148FB7}" presName="rootConnector" presStyleLbl="node2" presStyleIdx="1" presStyleCnt="3"/>
      <dgm:spPr/>
      <dgm:t>
        <a:bodyPr/>
        <a:lstStyle/>
        <a:p>
          <a:endParaRPr lang="bg-BG"/>
        </a:p>
      </dgm:t>
    </dgm:pt>
    <dgm:pt modelId="{AD771FA3-C481-4013-8175-7D9F6FC2C274}" type="pres">
      <dgm:prSet presAssocID="{BAE29E75-B270-4475-BFBC-4FF970148FB7}" presName="hierChild4" presStyleCnt="0"/>
      <dgm:spPr/>
    </dgm:pt>
    <dgm:pt modelId="{31F9AA7A-EF5B-4CD7-8155-3C8C488EB20A}" type="pres">
      <dgm:prSet presAssocID="{BAE29E75-B270-4475-BFBC-4FF970148FB7}" presName="hierChild5" presStyleCnt="0"/>
      <dgm:spPr/>
    </dgm:pt>
    <dgm:pt modelId="{FFC7D5A4-D9C4-4EEF-98BD-292EC8C680E3}" type="pres">
      <dgm:prSet presAssocID="{D93BD908-4B12-4D5D-84DB-C34F477523DE}" presName="Name37" presStyleLbl="parChTrans1D2" presStyleIdx="2" presStyleCnt="3"/>
      <dgm:spPr/>
      <dgm:t>
        <a:bodyPr/>
        <a:lstStyle/>
        <a:p>
          <a:endParaRPr lang="bg-BG"/>
        </a:p>
      </dgm:t>
    </dgm:pt>
    <dgm:pt modelId="{B0714DAF-1485-4720-9491-59DB7FF336D7}" type="pres">
      <dgm:prSet presAssocID="{22D69084-A4B6-40E8-BD31-C0F18F9B74A8}" presName="hierRoot2" presStyleCnt="0">
        <dgm:presLayoutVars>
          <dgm:hierBranch val="init"/>
        </dgm:presLayoutVars>
      </dgm:prSet>
      <dgm:spPr/>
    </dgm:pt>
    <dgm:pt modelId="{F7DF4F22-368A-4F5E-866B-0DB0F6AB218F}" type="pres">
      <dgm:prSet presAssocID="{22D69084-A4B6-40E8-BD31-C0F18F9B74A8}" presName="rootComposite" presStyleCnt="0"/>
      <dgm:spPr/>
    </dgm:pt>
    <dgm:pt modelId="{6C5F9DB7-A545-4C7C-AE5A-7F2052027509}" type="pres">
      <dgm:prSet presAssocID="{22D69084-A4B6-40E8-BD31-C0F18F9B74A8}" presName="rootText" presStyleLbl="node2" presStyleIdx="2" presStyleCnt="3" custScaleY="16818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0633140C-F57F-4005-BB8B-09FD9D61A6C7}" type="pres">
      <dgm:prSet presAssocID="{22D69084-A4B6-40E8-BD31-C0F18F9B74A8}" presName="rootConnector" presStyleLbl="node2" presStyleIdx="2" presStyleCnt="3"/>
      <dgm:spPr/>
      <dgm:t>
        <a:bodyPr/>
        <a:lstStyle/>
        <a:p>
          <a:endParaRPr lang="bg-BG"/>
        </a:p>
      </dgm:t>
    </dgm:pt>
    <dgm:pt modelId="{935DDF1D-3B19-4257-996B-D3FA872A1D10}" type="pres">
      <dgm:prSet presAssocID="{22D69084-A4B6-40E8-BD31-C0F18F9B74A8}" presName="hierChild4" presStyleCnt="0"/>
      <dgm:spPr/>
    </dgm:pt>
    <dgm:pt modelId="{EB8DA5F5-F57C-485F-998C-C560ED5966B6}" type="pres">
      <dgm:prSet presAssocID="{22D69084-A4B6-40E8-BD31-C0F18F9B74A8}" presName="hierChild5" presStyleCnt="0"/>
      <dgm:spPr/>
    </dgm:pt>
    <dgm:pt modelId="{2D6FAA8E-C066-4606-9F78-330BC401458A}" type="pres">
      <dgm:prSet presAssocID="{26B18E2C-A3BF-48A4-B842-6EAB24130521}" presName="hierChild3" presStyleCnt="0"/>
      <dgm:spPr/>
    </dgm:pt>
  </dgm:ptLst>
  <dgm:cxnLst>
    <dgm:cxn modelId="{DE6F76C7-520E-4FBC-9031-A36D1B3A821F}" srcId="{26B18E2C-A3BF-48A4-B842-6EAB24130521}" destId="{BAE29E75-B270-4475-BFBC-4FF970148FB7}" srcOrd="1" destOrd="0" parTransId="{316F6167-B00B-4EB0-ADC4-37CA68F89773}" sibTransId="{0E9B5222-B9D4-41D2-845F-4928ABCD366D}"/>
    <dgm:cxn modelId="{58C854B4-0087-449E-ACED-E3B9DE9AFF6E}" type="presOf" srcId="{335F4E41-CCFE-46AB-A351-13E1995D8158}" destId="{B8BC8AA5-EDAA-4C7F-AD61-E4B892F60358}" srcOrd="0" destOrd="0" presId="urn:microsoft.com/office/officeart/2005/8/layout/orgChart1"/>
    <dgm:cxn modelId="{BF992EA8-8753-4180-9A41-8FE666F64074}" type="presOf" srcId="{26B18E2C-A3BF-48A4-B842-6EAB24130521}" destId="{58F2D726-E014-4115-B527-C545A74B824E}" srcOrd="0" destOrd="0" presId="urn:microsoft.com/office/officeart/2005/8/layout/orgChart1"/>
    <dgm:cxn modelId="{B9EB20A3-B212-44C0-AA6F-AADB4BC2EC55}" type="presOf" srcId="{E963943F-12DA-4712-A660-5C6F294FD892}" destId="{B8F9E305-BECB-4E4F-B1A2-BC83327BD401}" srcOrd="0" destOrd="0" presId="urn:microsoft.com/office/officeart/2005/8/layout/orgChart1"/>
    <dgm:cxn modelId="{FFA3B57C-00AD-4067-A12F-9CB43B542A50}" type="presOf" srcId="{E963943F-12DA-4712-A660-5C6F294FD892}" destId="{BC930E05-B274-4E77-8825-F46625FB5170}" srcOrd="1" destOrd="0" presId="urn:microsoft.com/office/officeart/2005/8/layout/orgChart1"/>
    <dgm:cxn modelId="{8E7B8BF6-4B5B-4E5C-9EA9-61FCCA034304}" type="presOf" srcId="{22D69084-A4B6-40E8-BD31-C0F18F9B74A8}" destId="{6C5F9DB7-A545-4C7C-AE5A-7F2052027509}" srcOrd="0" destOrd="0" presId="urn:microsoft.com/office/officeart/2005/8/layout/orgChart1"/>
    <dgm:cxn modelId="{5F10EF50-827C-4651-8C5F-132AB4ABA0B8}" type="presOf" srcId="{22D69084-A4B6-40E8-BD31-C0F18F9B74A8}" destId="{0633140C-F57F-4005-BB8B-09FD9D61A6C7}" srcOrd="1" destOrd="0" presId="urn:microsoft.com/office/officeart/2005/8/layout/orgChart1"/>
    <dgm:cxn modelId="{87D8F4DC-B07F-4F02-A5E0-0827883B0B60}" type="presOf" srcId="{BAE29E75-B270-4475-BFBC-4FF970148FB7}" destId="{630BBE6C-B569-4DE0-BB22-BDFA4A877692}" srcOrd="1" destOrd="0" presId="urn:microsoft.com/office/officeart/2005/8/layout/orgChart1"/>
    <dgm:cxn modelId="{3F01773A-10A7-4F95-B881-E2602896291D}" srcId="{26B18E2C-A3BF-48A4-B842-6EAB24130521}" destId="{22D69084-A4B6-40E8-BD31-C0F18F9B74A8}" srcOrd="2" destOrd="0" parTransId="{D93BD908-4B12-4D5D-84DB-C34F477523DE}" sibTransId="{A653E9E3-B49C-4561-A38B-7A3DB8D62F60}"/>
    <dgm:cxn modelId="{B367B0E1-309B-4097-83F2-AA0BB9EAC2A1}" srcId="{26B18E2C-A3BF-48A4-B842-6EAB24130521}" destId="{E963943F-12DA-4712-A660-5C6F294FD892}" srcOrd="0" destOrd="0" parTransId="{4B09755E-9037-44CF-8302-DC7C32F4ECDB}" sibTransId="{718C931F-2F9E-43AD-B02A-F67477F024AF}"/>
    <dgm:cxn modelId="{406C292D-3784-43CA-9BC9-E54B3EF41930}" type="presOf" srcId="{316F6167-B00B-4EB0-ADC4-37CA68F89773}" destId="{ED6DA4D2-D1EA-496B-BC58-B9E501624854}" srcOrd="0" destOrd="0" presId="urn:microsoft.com/office/officeart/2005/8/layout/orgChart1"/>
    <dgm:cxn modelId="{8C46522E-3048-48EB-9587-999DB42E1B06}" srcId="{335F4E41-CCFE-46AB-A351-13E1995D8158}" destId="{26B18E2C-A3BF-48A4-B842-6EAB24130521}" srcOrd="0" destOrd="0" parTransId="{246C78F0-82E2-4B5E-A74E-3523CEE00405}" sibTransId="{CF79AF2B-2B8D-4A07-A6E7-6595C24F0655}"/>
    <dgm:cxn modelId="{66B18C50-6C50-43C4-AD48-8817633F52D1}" type="presOf" srcId="{26B18E2C-A3BF-48A4-B842-6EAB24130521}" destId="{5DE74F5D-181D-46EE-B692-DA5D97FDC339}" srcOrd="1" destOrd="0" presId="urn:microsoft.com/office/officeart/2005/8/layout/orgChart1"/>
    <dgm:cxn modelId="{E1621B84-3EFC-4BC3-81EF-A0DF8717C9AD}" type="presOf" srcId="{D93BD908-4B12-4D5D-84DB-C34F477523DE}" destId="{FFC7D5A4-D9C4-4EEF-98BD-292EC8C680E3}" srcOrd="0" destOrd="0" presId="urn:microsoft.com/office/officeart/2005/8/layout/orgChart1"/>
    <dgm:cxn modelId="{C0837572-8923-4650-9A04-0678DAD3475A}" type="presOf" srcId="{4B09755E-9037-44CF-8302-DC7C32F4ECDB}" destId="{8C1E4C65-F50D-4BB6-AFD9-608979331FB9}" srcOrd="0" destOrd="0" presId="urn:microsoft.com/office/officeart/2005/8/layout/orgChart1"/>
    <dgm:cxn modelId="{CD22CD29-76FD-406C-8FBF-25CDCAE6EFEB}" type="presOf" srcId="{BAE29E75-B270-4475-BFBC-4FF970148FB7}" destId="{A61C4C3A-5CFC-4804-AA1A-5E0027546B2E}" srcOrd="0" destOrd="0" presId="urn:microsoft.com/office/officeart/2005/8/layout/orgChart1"/>
    <dgm:cxn modelId="{B29F6F75-5A27-43C8-AA38-E6A08A7065AD}" type="presParOf" srcId="{B8BC8AA5-EDAA-4C7F-AD61-E4B892F60358}" destId="{B3394B77-7455-4625-83A9-5674A4882C24}" srcOrd="0" destOrd="0" presId="urn:microsoft.com/office/officeart/2005/8/layout/orgChart1"/>
    <dgm:cxn modelId="{D4690465-367D-4D2D-926D-ABB04A752037}" type="presParOf" srcId="{B3394B77-7455-4625-83A9-5674A4882C24}" destId="{EBDE5774-2C7F-44DB-B45E-C099BC5DF724}" srcOrd="0" destOrd="0" presId="urn:microsoft.com/office/officeart/2005/8/layout/orgChart1"/>
    <dgm:cxn modelId="{24B33D2B-5AA9-467C-BF2B-5CC7EC11D0AD}" type="presParOf" srcId="{EBDE5774-2C7F-44DB-B45E-C099BC5DF724}" destId="{58F2D726-E014-4115-B527-C545A74B824E}" srcOrd="0" destOrd="0" presId="urn:microsoft.com/office/officeart/2005/8/layout/orgChart1"/>
    <dgm:cxn modelId="{1AA2D487-74CD-4A9E-8BD2-D51604035C8C}" type="presParOf" srcId="{EBDE5774-2C7F-44DB-B45E-C099BC5DF724}" destId="{5DE74F5D-181D-46EE-B692-DA5D97FDC339}" srcOrd="1" destOrd="0" presId="urn:microsoft.com/office/officeart/2005/8/layout/orgChart1"/>
    <dgm:cxn modelId="{7D61756B-4617-4E42-8AE3-A1B5982630BA}" type="presParOf" srcId="{B3394B77-7455-4625-83A9-5674A4882C24}" destId="{BC82B05F-AB90-4C73-999E-306CDD5B7E2E}" srcOrd="1" destOrd="0" presId="urn:microsoft.com/office/officeart/2005/8/layout/orgChart1"/>
    <dgm:cxn modelId="{0E2071EB-FCF2-46B6-A583-0ACF22BD1641}" type="presParOf" srcId="{BC82B05F-AB90-4C73-999E-306CDD5B7E2E}" destId="{8C1E4C65-F50D-4BB6-AFD9-608979331FB9}" srcOrd="0" destOrd="0" presId="urn:microsoft.com/office/officeart/2005/8/layout/orgChart1"/>
    <dgm:cxn modelId="{DC78ED89-1C75-44E5-8246-B9E4FB157842}" type="presParOf" srcId="{BC82B05F-AB90-4C73-999E-306CDD5B7E2E}" destId="{0B626ABB-AA0A-4EA2-A4AB-10C19B4562D8}" srcOrd="1" destOrd="0" presId="urn:microsoft.com/office/officeart/2005/8/layout/orgChart1"/>
    <dgm:cxn modelId="{7C8B49BE-FD3F-4694-8690-15677987C36F}" type="presParOf" srcId="{0B626ABB-AA0A-4EA2-A4AB-10C19B4562D8}" destId="{263B0E71-FCED-44BA-B69C-59F9F7615A62}" srcOrd="0" destOrd="0" presId="urn:microsoft.com/office/officeart/2005/8/layout/orgChart1"/>
    <dgm:cxn modelId="{532A66E9-EEDC-46F4-8C2D-6106BBF38D70}" type="presParOf" srcId="{263B0E71-FCED-44BA-B69C-59F9F7615A62}" destId="{B8F9E305-BECB-4E4F-B1A2-BC83327BD401}" srcOrd="0" destOrd="0" presId="urn:microsoft.com/office/officeart/2005/8/layout/orgChart1"/>
    <dgm:cxn modelId="{5DA717F4-E3EE-4886-8824-96299FFCB3CC}" type="presParOf" srcId="{263B0E71-FCED-44BA-B69C-59F9F7615A62}" destId="{BC930E05-B274-4E77-8825-F46625FB5170}" srcOrd="1" destOrd="0" presId="urn:microsoft.com/office/officeart/2005/8/layout/orgChart1"/>
    <dgm:cxn modelId="{AE854BD6-334A-4683-9BEC-E81881732B19}" type="presParOf" srcId="{0B626ABB-AA0A-4EA2-A4AB-10C19B4562D8}" destId="{71E2AAD3-3DA7-41E7-A913-3E05903025C8}" srcOrd="1" destOrd="0" presId="urn:microsoft.com/office/officeart/2005/8/layout/orgChart1"/>
    <dgm:cxn modelId="{D10ED924-89B6-4AA1-80FB-B0604F1E01A6}" type="presParOf" srcId="{0B626ABB-AA0A-4EA2-A4AB-10C19B4562D8}" destId="{57D9B243-0BFA-4929-BBC0-0B8DF4EF4CE2}" srcOrd="2" destOrd="0" presId="urn:microsoft.com/office/officeart/2005/8/layout/orgChart1"/>
    <dgm:cxn modelId="{88DBA193-AF74-415F-B406-6EC4A2ED2F20}" type="presParOf" srcId="{BC82B05F-AB90-4C73-999E-306CDD5B7E2E}" destId="{ED6DA4D2-D1EA-496B-BC58-B9E501624854}" srcOrd="2" destOrd="0" presId="urn:microsoft.com/office/officeart/2005/8/layout/orgChart1"/>
    <dgm:cxn modelId="{6D9D52BD-8283-425A-8749-C1222BECC275}" type="presParOf" srcId="{BC82B05F-AB90-4C73-999E-306CDD5B7E2E}" destId="{984BD69E-3701-449F-9296-9C1910D23872}" srcOrd="3" destOrd="0" presId="urn:microsoft.com/office/officeart/2005/8/layout/orgChart1"/>
    <dgm:cxn modelId="{621A96BB-67AE-4C61-8268-45D9617DF8EF}" type="presParOf" srcId="{984BD69E-3701-449F-9296-9C1910D23872}" destId="{320B4BED-E6EE-49F9-A662-44EBDFCD2A33}" srcOrd="0" destOrd="0" presId="urn:microsoft.com/office/officeart/2005/8/layout/orgChart1"/>
    <dgm:cxn modelId="{6D2DC2E1-C4F9-4856-9887-F46B83172049}" type="presParOf" srcId="{320B4BED-E6EE-49F9-A662-44EBDFCD2A33}" destId="{A61C4C3A-5CFC-4804-AA1A-5E0027546B2E}" srcOrd="0" destOrd="0" presId="urn:microsoft.com/office/officeart/2005/8/layout/orgChart1"/>
    <dgm:cxn modelId="{4FDA24B7-DCB3-4B3A-97D8-9E6B78B84215}" type="presParOf" srcId="{320B4BED-E6EE-49F9-A662-44EBDFCD2A33}" destId="{630BBE6C-B569-4DE0-BB22-BDFA4A877692}" srcOrd="1" destOrd="0" presId="urn:microsoft.com/office/officeart/2005/8/layout/orgChart1"/>
    <dgm:cxn modelId="{72C9D5EC-5341-4DE5-96F8-7A9C3A50B57A}" type="presParOf" srcId="{984BD69E-3701-449F-9296-9C1910D23872}" destId="{AD771FA3-C481-4013-8175-7D9F6FC2C274}" srcOrd="1" destOrd="0" presId="urn:microsoft.com/office/officeart/2005/8/layout/orgChart1"/>
    <dgm:cxn modelId="{DEBB34EF-6EAE-498E-84D7-AC4180B0CA28}" type="presParOf" srcId="{984BD69E-3701-449F-9296-9C1910D23872}" destId="{31F9AA7A-EF5B-4CD7-8155-3C8C488EB20A}" srcOrd="2" destOrd="0" presId="urn:microsoft.com/office/officeart/2005/8/layout/orgChart1"/>
    <dgm:cxn modelId="{4FBDB43F-7B7B-4A80-BD5B-9D648A49F361}" type="presParOf" srcId="{BC82B05F-AB90-4C73-999E-306CDD5B7E2E}" destId="{FFC7D5A4-D9C4-4EEF-98BD-292EC8C680E3}" srcOrd="4" destOrd="0" presId="urn:microsoft.com/office/officeart/2005/8/layout/orgChart1"/>
    <dgm:cxn modelId="{D9BB4E3D-813D-4841-A5CD-EDFA512E279C}" type="presParOf" srcId="{BC82B05F-AB90-4C73-999E-306CDD5B7E2E}" destId="{B0714DAF-1485-4720-9491-59DB7FF336D7}" srcOrd="5" destOrd="0" presId="urn:microsoft.com/office/officeart/2005/8/layout/orgChart1"/>
    <dgm:cxn modelId="{F185B031-51EB-4B20-B5C2-5485CC76B7E4}" type="presParOf" srcId="{B0714DAF-1485-4720-9491-59DB7FF336D7}" destId="{F7DF4F22-368A-4F5E-866B-0DB0F6AB218F}" srcOrd="0" destOrd="0" presId="urn:microsoft.com/office/officeart/2005/8/layout/orgChart1"/>
    <dgm:cxn modelId="{ECBBE9A7-1FDD-4A67-874D-7E0769F9FAE6}" type="presParOf" srcId="{F7DF4F22-368A-4F5E-866B-0DB0F6AB218F}" destId="{6C5F9DB7-A545-4C7C-AE5A-7F2052027509}" srcOrd="0" destOrd="0" presId="urn:microsoft.com/office/officeart/2005/8/layout/orgChart1"/>
    <dgm:cxn modelId="{1E7F913A-B4CA-40BE-BA72-B12A4496C3AD}" type="presParOf" srcId="{F7DF4F22-368A-4F5E-866B-0DB0F6AB218F}" destId="{0633140C-F57F-4005-BB8B-09FD9D61A6C7}" srcOrd="1" destOrd="0" presId="urn:microsoft.com/office/officeart/2005/8/layout/orgChart1"/>
    <dgm:cxn modelId="{56A2FAF4-271A-481A-AD22-6A1784FCC184}" type="presParOf" srcId="{B0714DAF-1485-4720-9491-59DB7FF336D7}" destId="{935DDF1D-3B19-4257-996B-D3FA872A1D10}" srcOrd="1" destOrd="0" presId="urn:microsoft.com/office/officeart/2005/8/layout/orgChart1"/>
    <dgm:cxn modelId="{52164654-999E-4B70-A9A2-744CB2AE33B4}" type="presParOf" srcId="{B0714DAF-1485-4720-9491-59DB7FF336D7}" destId="{EB8DA5F5-F57C-485F-998C-C560ED5966B6}" srcOrd="2" destOrd="0" presId="urn:microsoft.com/office/officeart/2005/8/layout/orgChart1"/>
    <dgm:cxn modelId="{472A4ACD-00F7-4950-97ED-516597056089}" type="presParOf" srcId="{B3394B77-7455-4625-83A9-5674A4882C24}" destId="{2D6FAA8E-C066-4606-9F78-330BC40145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C7D5A4-D9C4-4EEF-98BD-292EC8C680E3}">
      <dsp:nvSpPr>
        <dsp:cNvPr id="0" name=""/>
        <dsp:cNvSpPr/>
      </dsp:nvSpPr>
      <dsp:spPr>
        <a:xfrm>
          <a:off x="4186693" y="665573"/>
          <a:ext cx="2806965" cy="472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198"/>
              </a:lnTo>
              <a:lnTo>
                <a:pt x="2806965" y="237198"/>
              </a:lnTo>
              <a:lnTo>
                <a:pt x="2806965" y="472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6DA4D2-D1EA-496B-BC58-B9E501624854}">
      <dsp:nvSpPr>
        <dsp:cNvPr id="0" name=""/>
        <dsp:cNvSpPr/>
      </dsp:nvSpPr>
      <dsp:spPr>
        <a:xfrm>
          <a:off x="4140973" y="665573"/>
          <a:ext cx="91440" cy="4729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198"/>
              </a:lnTo>
              <a:lnTo>
                <a:pt x="48998" y="237198"/>
              </a:lnTo>
              <a:lnTo>
                <a:pt x="48998" y="472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E4C65-F50D-4BB6-AFD9-608979331FB9}">
      <dsp:nvSpPr>
        <dsp:cNvPr id="0" name=""/>
        <dsp:cNvSpPr/>
      </dsp:nvSpPr>
      <dsp:spPr>
        <a:xfrm>
          <a:off x="1311112" y="665573"/>
          <a:ext cx="2875580" cy="472950"/>
        </a:xfrm>
        <a:custGeom>
          <a:avLst/>
          <a:gdLst/>
          <a:ahLst/>
          <a:cxnLst/>
          <a:rect l="0" t="0" r="0" b="0"/>
          <a:pathLst>
            <a:path>
              <a:moveTo>
                <a:pt x="2875580" y="0"/>
              </a:moveTo>
              <a:lnTo>
                <a:pt x="2875580" y="237198"/>
              </a:lnTo>
              <a:lnTo>
                <a:pt x="0" y="237198"/>
              </a:lnTo>
              <a:lnTo>
                <a:pt x="0" y="472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2D726-E014-4115-B527-C545A74B824E}">
      <dsp:nvSpPr>
        <dsp:cNvPr id="0" name=""/>
        <dsp:cNvSpPr/>
      </dsp:nvSpPr>
      <dsp:spPr>
        <a:xfrm>
          <a:off x="3064064" y="0"/>
          <a:ext cx="2245258" cy="6655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Нощен труд</a:t>
          </a:r>
          <a:endParaRPr lang="bg-BG" sz="2800" b="1" kern="1200" dirty="0"/>
        </a:p>
      </dsp:txBody>
      <dsp:txXfrm>
        <a:off x="3064064" y="0"/>
        <a:ext cx="2245258" cy="665573"/>
      </dsp:txXfrm>
    </dsp:sp>
    <dsp:sp modelId="{B8F9E305-BECB-4E4F-B1A2-BC83327BD401}">
      <dsp:nvSpPr>
        <dsp:cNvPr id="0" name=""/>
        <dsp:cNvSpPr/>
      </dsp:nvSpPr>
      <dsp:spPr>
        <a:xfrm>
          <a:off x="113311" y="1138523"/>
          <a:ext cx="2395600" cy="1985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u="sng" kern="1200" dirty="0" smtClean="0"/>
            <a:t>Физиологични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u="sng" kern="1200" dirty="0" smtClean="0"/>
            <a:t> проблеми: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- </a:t>
          </a:r>
          <a:r>
            <a:rPr lang="bg-BG" sz="1800" b="1" kern="1200" dirty="0" smtClean="0"/>
            <a:t>Нарушения в денонощните ритми;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- Влошаване на съня;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- Умора и др.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200" kern="1200" dirty="0"/>
        </a:p>
      </dsp:txBody>
      <dsp:txXfrm>
        <a:off x="113311" y="1138523"/>
        <a:ext cx="2395600" cy="1985841"/>
      </dsp:txXfrm>
    </dsp:sp>
    <dsp:sp modelId="{A61C4C3A-5CFC-4804-AA1A-5E0027546B2E}">
      <dsp:nvSpPr>
        <dsp:cNvPr id="0" name=""/>
        <dsp:cNvSpPr/>
      </dsp:nvSpPr>
      <dsp:spPr>
        <a:xfrm>
          <a:off x="2980416" y="1138523"/>
          <a:ext cx="2419108" cy="4116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  </a:t>
          </a:r>
          <a:r>
            <a:rPr lang="bg-BG" sz="1800" b="1" u="sng" kern="1200" dirty="0" smtClean="0"/>
            <a:t>Здравни проблеми: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- Стомашно-чревни заболявания;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- Сърдечносъдови заболявания;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- Ендокринни и  метаболитни заболявания;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- Репродуктивни проблеми;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- Хормон-зависими ракови заболявания;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- Психологични проблеми и др.</a:t>
          </a:r>
          <a:endParaRPr lang="bg-BG" sz="1800" b="1" kern="1200" dirty="0"/>
        </a:p>
      </dsp:txBody>
      <dsp:txXfrm>
        <a:off x="2980416" y="1138523"/>
        <a:ext cx="2419108" cy="4116613"/>
      </dsp:txXfrm>
    </dsp:sp>
    <dsp:sp modelId="{6C5F9DB7-A545-4C7C-AE5A-7F2052027509}">
      <dsp:nvSpPr>
        <dsp:cNvPr id="0" name=""/>
        <dsp:cNvSpPr/>
      </dsp:nvSpPr>
      <dsp:spPr>
        <a:xfrm>
          <a:off x="5871029" y="1138523"/>
          <a:ext cx="2245258" cy="1888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u="sng" kern="1200" dirty="0" smtClean="0"/>
            <a:t>  Социални проблеми: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-  Проблеми в семейството;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- Обедняване на социалните контакти и др.</a:t>
          </a:r>
          <a:endParaRPr lang="bg-BG" sz="1800" b="1" kern="1200" dirty="0"/>
        </a:p>
      </dsp:txBody>
      <dsp:txXfrm>
        <a:off x="5871029" y="1138523"/>
        <a:ext cx="2245258" cy="1888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0F7BD-CF83-4672-91FD-41212E0FB4FB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814D7-1548-41F2-B7A0-BDBAFE18FD1D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BF5A15F-B367-4BF5-8BA9-0C5E5A89C99F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EA274C2-F6CB-4CED-8760-8FC0795F8D06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2530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274C2-F6CB-4CED-8760-8FC0795F8D06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274C2-F6CB-4CED-8760-8FC0795F8D06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274C2-F6CB-4CED-8760-8FC0795F8D06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274C2-F6CB-4CED-8760-8FC0795F8D06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76029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45971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86148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96902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44887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9105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11204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00823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86794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86809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416464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71CC3-098D-4C1F-8A9F-9036A9D2D81E}" type="datetimeFigureOut">
              <a:rPr lang="bg-BG" smtClean="0"/>
              <a:pPr/>
              <a:t>30.10.2018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55CFA-C3AD-4957-B31A-9EF7CF9F32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4897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channel/UCXmQ870ISOjEs280Bc7j-Ew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FIlS_2sni4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ld.segabg.com/article.php?id=76439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txBody>
          <a:bodyPr wrap="none">
            <a:normAutofit/>
            <a:scene3d>
              <a:camera prst="orthographicFront"/>
              <a:lightRig rig="threePt" dir="t"/>
            </a:scene3d>
            <a:sp3d extrusionH="57150" contourW="12700">
              <a:extrusionClr>
                <a:schemeClr val="tx2">
                  <a:lumMod val="50000"/>
                </a:schemeClr>
              </a:extrusionClr>
              <a:contourClr>
                <a:schemeClr val="tx1"/>
              </a:contourClr>
            </a:sp3d>
          </a:bodyPr>
          <a:lstStyle/>
          <a:p>
            <a:pPr algn="ctr">
              <a:buNone/>
            </a:pPr>
            <a:r>
              <a:rPr lang="bg-BG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50800" dir="5400000" algn="ctr" rotWithShape="0">
                    <a:schemeClr val="tx2">
                      <a:lumMod val="50000"/>
                    </a:schemeClr>
                  </a:outerShdw>
                </a:effectLst>
              </a:rPr>
              <a:t>П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50800" dir="5400000" algn="ctr" rotWithShape="0">
                    <a:schemeClr val="tx2">
                      <a:lumMod val="50000"/>
                    </a:schemeClr>
                  </a:outerShdw>
                </a:effectLst>
              </a:rPr>
              <a:t>редложение от КТ „Подкрепа“ </a:t>
            </a:r>
            <a:endParaRPr lang="en-US" sz="2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50800" dir="5400000" algn="ctr" rotWithShape="0">
                  <a:schemeClr val="tx2">
                    <a:lumMod val="50000"/>
                  </a:schemeClr>
                </a:outerShdw>
              </a:effectLst>
            </a:endParaRPr>
          </a:p>
          <a:p>
            <a:pPr algn="ctr"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50800" dir="5400000" algn="ctr" rotWithShape="0">
                    <a:schemeClr val="tx2">
                      <a:lumMod val="50000"/>
                    </a:schemeClr>
                  </a:outerShdw>
                </a:effectLst>
              </a:rPr>
              <a:t>относно заплащането на нощния труд</a:t>
            </a:r>
            <a:endParaRPr lang="bg-BG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50800" dir="5400000" algn="ctr" rotWithShape="0">
                  <a:schemeClr val="tx2">
                    <a:lumMod val="50000"/>
                  </a:schemeClr>
                </a:outerShdw>
              </a:effectLst>
            </a:endParaRPr>
          </a:p>
          <a:p>
            <a:pPr algn="ctr">
              <a:buNone/>
            </a:pPr>
            <a:endParaRPr lang="bg-BG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50800" dir="5400000" algn="ctr" rotWithShape="0">
                  <a:schemeClr val="tx2">
                    <a:lumMod val="50000"/>
                  </a:schemeClr>
                </a:outerShdw>
              </a:effectLst>
            </a:endParaRPr>
          </a:p>
          <a:p>
            <a:pPr algn="ctr">
              <a:buNone/>
            </a:pPr>
            <a:endParaRPr lang="bg-BG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50800" dir="5400000" algn="ctr" rotWithShape="0">
                  <a:schemeClr val="tx2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bg-BG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50800" dir="5400000" algn="ctr" rotWithShape="0">
                    <a:schemeClr val="tx2">
                      <a:lumMod val="50000"/>
                    </a:schemeClr>
                  </a:outerShdw>
                </a:effectLst>
              </a:rPr>
              <a:t>Кръгла </a:t>
            </a:r>
            <a:r>
              <a:rPr lang="bg-BG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50800" dir="5400000" algn="ctr" rotWithShape="0">
                    <a:schemeClr val="tx2">
                      <a:lumMod val="50000"/>
                    </a:schemeClr>
                  </a:outerShdw>
                </a:effectLst>
              </a:rPr>
              <a:t>маса 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50800" dir="5400000" algn="ctr" rotWithShape="0">
                    <a:schemeClr val="tx2">
                      <a:lumMod val="50000"/>
                    </a:schemeClr>
                  </a:outerShdw>
                </a:effectLst>
              </a:rPr>
              <a:t>II</a:t>
            </a:r>
          </a:p>
          <a:p>
            <a:pPr marL="0" indent="0" algn="ctr">
              <a:buNone/>
            </a:pPr>
            <a:r>
              <a:rPr lang="bg-BG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50800" dir="5400000" algn="ctr" rotWithShape="0">
                    <a:schemeClr val="tx2">
                      <a:lumMod val="50000"/>
                    </a:schemeClr>
                  </a:outerShdw>
                </a:effectLst>
              </a:rPr>
              <a:t>по проблемите на нощния труд</a:t>
            </a:r>
          </a:p>
          <a:p>
            <a:pPr marL="0" indent="0" algn="ctr">
              <a:buNone/>
            </a:pPr>
            <a:endParaRPr lang="bg-BG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50800" dir="5400000" algn="ctr" rotWithShape="0">
                  <a:schemeClr val="tx2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bg-BG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50800" dir="5400000" algn="ctr" rotWithShape="0">
                  <a:schemeClr val="tx2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bg-BG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50800" dir="5400000" algn="ctr" rotWithShape="0">
                  <a:schemeClr val="tx2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bg-BG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50800" dir="5400000" algn="ctr" rotWithShape="0">
                    <a:schemeClr val="tx2">
                      <a:lumMod val="50000"/>
                    </a:schemeClr>
                  </a:outerShdw>
                </a:effectLst>
              </a:rPr>
              <a:t>30 октомври 2018 г. 9.00 ч.</a:t>
            </a:r>
          </a:p>
          <a:p>
            <a:pPr marL="0" indent="0" algn="ctr">
              <a:buNone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50800" dir="5400000" algn="ctr" rotWithShape="0">
                    <a:schemeClr val="tx2">
                      <a:lumMod val="50000"/>
                    </a:schemeClr>
                  </a:outerShdw>
                </a:effectLst>
              </a:rPr>
              <a:t>КТ „Подкрепа“</a:t>
            </a:r>
            <a:endParaRPr lang="bg-BG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50800" dir="5400000" algn="ctr" rotWithShape="0">
                  <a:schemeClr val="tx2">
                    <a:lumMod val="50000"/>
                  </a:schemeClr>
                </a:outerShdw>
              </a:effectLst>
            </a:endParaRPr>
          </a:p>
          <a:p>
            <a:pPr>
              <a:buNone/>
            </a:pPr>
            <a:endParaRPr lang="bg-BG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solidFill>
                  <a:srgbClr val="002060"/>
                </a:solidFill>
              </a:rPr>
              <a:t>Някои резултати от прилагането на настоящия принцип </a:t>
            </a:r>
            <a:br>
              <a:rPr lang="bg-BG" sz="2800" b="1" dirty="0" smtClean="0">
                <a:solidFill>
                  <a:srgbClr val="002060"/>
                </a:solidFill>
              </a:rPr>
            </a:br>
            <a:r>
              <a:rPr lang="bg-BG" sz="2800" b="1" dirty="0" smtClean="0">
                <a:solidFill>
                  <a:srgbClr val="002060"/>
                </a:solidFill>
              </a:rPr>
              <a:t>на заплащане на нощния труд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85860"/>
            <a:ext cx="8072494" cy="4857784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endParaRPr lang="bg-BG" sz="1100" b="1" dirty="0" smtClean="0"/>
          </a:p>
          <a:p>
            <a:pPr marL="457200" indent="-457200">
              <a:buNone/>
            </a:pPr>
            <a:endParaRPr lang="bg-BG" sz="1100" b="1" dirty="0" smtClean="0"/>
          </a:p>
          <a:p>
            <a:pPr marL="457200" indent="-457200">
              <a:buAutoNum type="arabicPeriod" startAt="3"/>
            </a:pPr>
            <a:r>
              <a:rPr lang="bg-BG" sz="2000" b="1" dirty="0" smtClean="0"/>
              <a:t>Не можем изобщо да говорим сериозно</a:t>
            </a:r>
            <a:r>
              <a:rPr lang="bg-BG" sz="2000" dirty="0" smtClean="0"/>
              <a:t> </a:t>
            </a:r>
            <a:r>
              <a:rPr lang="bg-BG" sz="2000" b="1" dirty="0" smtClean="0"/>
              <a:t>за отчисление </a:t>
            </a:r>
          </a:p>
          <a:p>
            <a:pPr marL="457200" indent="-457200">
              <a:buNone/>
            </a:pPr>
            <a:r>
              <a:rPr lang="bg-BG" sz="2000" b="1" dirty="0" smtClean="0"/>
              <a:t>	на средства за здравно, пенсионно  и социално осигуряване</a:t>
            </a:r>
          </a:p>
          <a:p>
            <a:pPr marL="457200" indent="-457200">
              <a:buNone/>
            </a:pPr>
            <a:endParaRPr lang="bg-BG" sz="2000" b="1" dirty="0" smtClean="0"/>
          </a:p>
          <a:p>
            <a:pPr marL="457200" indent="-457200">
              <a:spcBef>
                <a:spcPts val="600"/>
              </a:spcBef>
              <a:buAutoNum type="arabicPeriod" startAt="4"/>
            </a:pPr>
            <a:r>
              <a:rPr lang="bg-BG" sz="2000" b="1" dirty="0" smtClean="0"/>
              <a:t>След като работникът дори не може да си плати  транспорта,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bg-BG" sz="2000" b="1" dirty="0" smtClean="0"/>
              <a:t>	липсват възможности за възстановяване срещу износването на организма и психичното натоварване от нощния труд: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bg-BG" sz="2000" b="1" dirty="0" smtClean="0"/>
              <a:t>	 – рационално </a:t>
            </a:r>
            <a:r>
              <a:rPr lang="bg-BG" sz="2000" b="1" dirty="0" smtClean="0"/>
              <a:t>хранене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bg-BG" sz="2000" b="1" dirty="0" smtClean="0"/>
              <a:t>	 – лечение</a:t>
            </a:r>
            <a:endParaRPr lang="bg-BG" sz="2000" dirty="0" smtClean="0"/>
          </a:p>
          <a:p>
            <a:pPr marL="857250" lvl="1" indent="-457200">
              <a:spcBef>
                <a:spcPts val="600"/>
              </a:spcBef>
              <a:buNone/>
            </a:pPr>
            <a:r>
              <a:rPr lang="bg-BG" sz="1600" b="1" dirty="0" smtClean="0"/>
              <a:t>  –  </a:t>
            </a:r>
            <a:r>
              <a:rPr lang="bg-BG" sz="2000" b="1" dirty="0" smtClean="0"/>
              <a:t>рехабилитационни процедури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bg-BG" sz="2000" dirty="0" smtClean="0"/>
              <a:t>	</a:t>
            </a:r>
            <a:r>
              <a:rPr lang="bg-BG" sz="2000" b="1" dirty="0" smtClean="0"/>
              <a:t> – за възмездяване разходи за отсъствието му от семейството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bg-BG" sz="2000" b="1" dirty="0" smtClean="0"/>
              <a:t>	 – лекарства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bg-BG" sz="2000" b="1" dirty="0" smtClean="0"/>
              <a:t>	 – качествен отдих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60007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800" dirty="0" smtClean="0"/>
              <a:t>		</a:t>
            </a:r>
            <a:r>
              <a:rPr lang="bg-BG" sz="1800" b="1" dirty="0" smtClean="0"/>
              <a:t>  </a:t>
            </a:r>
            <a:r>
              <a:rPr lang="en-US" sz="3000" b="1" dirty="0" smtClean="0"/>
              <a:t>II</a:t>
            </a:r>
            <a:r>
              <a:rPr lang="bg-BG" sz="3000" b="1" dirty="0" smtClean="0"/>
              <a:t>. Изисквания на Директива </a:t>
            </a:r>
            <a:r>
              <a:rPr lang="ru-RU" sz="3100" b="1" dirty="0" smtClean="0"/>
              <a:t>2003/88/ЕО</a:t>
            </a:r>
            <a:endParaRPr lang="bg-BG" sz="3000" b="1" dirty="0" smtClean="0"/>
          </a:p>
          <a:p>
            <a:pPr>
              <a:buNone/>
            </a:pPr>
            <a:endParaRPr lang="bg-BG" sz="1800" b="1" dirty="0" smtClean="0"/>
          </a:p>
          <a:p>
            <a:pPr>
              <a:buNone/>
            </a:pPr>
            <a:r>
              <a:rPr lang="ru-RU" sz="1800" dirty="0" smtClean="0"/>
              <a:t>	</a:t>
            </a:r>
            <a:r>
              <a:rPr lang="ru-RU" sz="1500" dirty="0" smtClean="0"/>
              <a:t>ДОКЛАД НА КОМИСИЯТА ДО ЕВРОПЕЙСКИЯ ПАРЛАМЕНТ, СЪВЕТА И ЕВРОПЕЙСКИЯ ИКОНОМИЧЕСКИ И СОЦИАЛЕН КОМИТЕТ - Брюксел, 26.4.2017 г. относно изпълнението от държавите членки на Директива 2003/88/ЕО: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2100" dirty="0" smtClean="0"/>
              <a:t>	</a:t>
            </a:r>
            <a:r>
              <a:rPr lang="en-US" sz="2100" dirty="0" smtClean="0"/>
              <a:t>“</a:t>
            </a:r>
            <a:r>
              <a:rPr lang="ru-RU" sz="2100" dirty="0" smtClean="0"/>
              <a:t>Все още установяваме </a:t>
            </a:r>
            <a:r>
              <a:rPr lang="ru-RU" sz="2100" b="1" dirty="0" smtClean="0"/>
              <a:t>редки </a:t>
            </a:r>
            <a:r>
              <a:rPr lang="ru-RU" sz="2100" dirty="0" smtClean="0"/>
              <a:t>случаи, в които ограничението на Директивата е надвишено, а именно: </a:t>
            </a:r>
          </a:p>
          <a:p>
            <a:pPr marL="0" indent="0">
              <a:buNone/>
            </a:pPr>
            <a:endParaRPr lang="bg-BG" sz="2100" dirty="0" smtClean="0"/>
          </a:p>
          <a:p>
            <a:pPr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100" dirty="0" smtClean="0"/>
              <a:t>	- </a:t>
            </a:r>
            <a:r>
              <a:rPr lang="ru-RU" sz="2100" b="1" dirty="0" smtClean="0"/>
              <a:t>Българският Кодекс на труда </a:t>
            </a:r>
            <a:r>
              <a:rPr lang="ru-RU" sz="2100" dirty="0" smtClean="0"/>
              <a:t>предвижда продължителността на седмичното работно време да е </a:t>
            </a:r>
            <a:r>
              <a:rPr lang="ru-RU" sz="2100" b="1" dirty="0" smtClean="0"/>
              <a:t>до 56 часа, </a:t>
            </a:r>
            <a:r>
              <a:rPr lang="ru-RU" sz="2100" dirty="0" smtClean="0"/>
              <a:t>като е въведена система за сумирано изчисляване на седмичното работно време</a:t>
            </a:r>
            <a:r>
              <a:rPr lang="ru-RU" sz="2100" b="1" dirty="0" smtClean="0"/>
              <a:t>.</a:t>
            </a:r>
            <a:r>
              <a:rPr lang="en-US" sz="2100" b="1" dirty="0" smtClean="0"/>
              <a:t>”</a:t>
            </a:r>
            <a:r>
              <a:rPr lang="ru-RU" sz="2100" b="1" dirty="0" smtClean="0"/>
              <a:t>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b="1" dirty="0" smtClean="0"/>
              <a:t>			     </a:t>
            </a:r>
            <a:r>
              <a:rPr lang="ru-RU" sz="2100" b="1" dirty="0" smtClean="0">
                <a:solidFill>
                  <a:srgbClr val="FF0000"/>
                </a:solidFill>
              </a:rPr>
              <a:t>48 часа е изискването</a:t>
            </a:r>
            <a:r>
              <a:rPr lang="ru-RU" sz="2100" dirty="0" smtClean="0"/>
              <a:t> </a:t>
            </a:r>
            <a:r>
              <a:rPr lang="ru-RU" sz="2100" b="1" dirty="0" smtClean="0">
                <a:solidFill>
                  <a:srgbClr val="FF0000"/>
                </a:solidFill>
              </a:rPr>
              <a:t>в директивата, вкл и извънредния труд</a:t>
            </a:r>
            <a:endParaRPr lang="ru-RU" sz="21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100" dirty="0" smtClean="0"/>
              <a:t> </a:t>
            </a:r>
          </a:p>
          <a:p>
            <a:pPr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100" dirty="0" smtClean="0"/>
              <a:t>	</a:t>
            </a:r>
            <a:r>
              <a:rPr lang="en-US" sz="2100" dirty="0" smtClean="0"/>
              <a:t>“</a:t>
            </a:r>
            <a:r>
              <a:rPr lang="ru-RU" sz="2100" dirty="0" smtClean="0"/>
              <a:t>- Освен това </a:t>
            </a:r>
            <a:r>
              <a:rPr lang="ru-RU" sz="2100" b="1" dirty="0" smtClean="0"/>
              <a:t>ограничението от 4 месеца </a:t>
            </a:r>
            <a:r>
              <a:rPr lang="ru-RU" sz="2100" dirty="0" smtClean="0"/>
              <a:t>за изчисляването на максималната продължителност на работното време (при СИРВ) е надвишено в Германия, България и Словения</a:t>
            </a:r>
            <a:r>
              <a:rPr lang="ru-RU" sz="2100" b="1" dirty="0" smtClean="0"/>
              <a:t>, </a:t>
            </a:r>
            <a:r>
              <a:rPr lang="ru-RU" sz="2100" dirty="0" smtClean="0"/>
              <a:t>където то е определено</a:t>
            </a:r>
            <a:r>
              <a:rPr lang="en-US" sz="2100" dirty="0" smtClean="0"/>
              <a:t> </a:t>
            </a:r>
            <a:r>
              <a:rPr lang="ru-RU" sz="2100" dirty="0" smtClean="0"/>
              <a:t> </a:t>
            </a:r>
            <a:r>
              <a:rPr lang="ru-RU" sz="2100" b="1" dirty="0" smtClean="0"/>
              <a:t>на 6 месеца.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2100" b="1" dirty="0" smtClean="0"/>
          </a:p>
          <a:p>
            <a:pPr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100" b="1" dirty="0" smtClean="0"/>
              <a:t>	</a:t>
            </a:r>
            <a:r>
              <a:rPr lang="ru-RU" sz="2100" dirty="0" smtClean="0"/>
              <a:t>За да се определят </a:t>
            </a:r>
            <a:r>
              <a:rPr lang="ru-RU" sz="2100" b="1" u="sng" dirty="0" smtClean="0"/>
              <a:t>минимални изисквания за </a:t>
            </a:r>
            <a:r>
              <a:rPr lang="ru-RU" sz="2100" b="1" u="sng" dirty="0" smtClean="0"/>
              <a:t>здравето!!!</a:t>
            </a:r>
            <a:r>
              <a:rPr lang="ru-RU" sz="2100" b="1" dirty="0" smtClean="0"/>
              <a:t>, </a:t>
            </a:r>
            <a:r>
              <a:rPr lang="ru-RU" sz="2100" dirty="0" smtClean="0"/>
              <a:t>референтният период,</a:t>
            </a:r>
            <a:r>
              <a:rPr lang="ru-RU" sz="2100" b="1" dirty="0" smtClean="0"/>
              <a:t> </a:t>
            </a:r>
            <a:r>
              <a:rPr lang="ru-RU" sz="2100" b="1" u="sng" dirty="0" smtClean="0"/>
              <a:t>приложим за нощен труд</a:t>
            </a:r>
            <a:r>
              <a:rPr lang="ru-RU" sz="2100" b="1" dirty="0" smtClean="0"/>
              <a:t>, </a:t>
            </a:r>
            <a:r>
              <a:rPr lang="ru-RU" sz="2100" dirty="0" smtClean="0"/>
              <a:t>следва да бъде </a:t>
            </a:r>
            <a:r>
              <a:rPr lang="ru-RU" sz="2100" b="1" dirty="0" smtClean="0"/>
              <a:t>значително по-кратък </a:t>
            </a:r>
            <a:r>
              <a:rPr lang="ru-RU" sz="2100" dirty="0" smtClean="0"/>
              <a:t>от периода, използван за максималната работна седмица</a:t>
            </a:r>
            <a:r>
              <a:rPr lang="ru-RU" sz="2100" b="1" dirty="0" smtClean="0"/>
              <a:t>.</a:t>
            </a:r>
            <a:r>
              <a:rPr lang="ru-RU" sz="2100" dirty="0" smtClean="0"/>
              <a:t> Поради това Комисията е на мнение, че </a:t>
            </a:r>
            <a:r>
              <a:rPr lang="ru-RU" sz="2100" b="1" u="sng" dirty="0" smtClean="0"/>
              <a:t>референтен период от 4 месеца е твърде дълъг</a:t>
            </a:r>
            <a:r>
              <a:rPr lang="ru-RU" sz="2100" b="1" dirty="0" smtClean="0"/>
              <a:t>.</a:t>
            </a:r>
            <a:r>
              <a:rPr lang="en-US" sz="2100" b="1" dirty="0" smtClean="0"/>
              <a:t>”</a:t>
            </a:r>
            <a:endParaRPr lang="ru-RU" sz="2100" b="1" dirty="0" smtClean="0"/>
          </a:p>
          <a:p>
            <a:endParaRPr lang="bg-BG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>Основания за исканията –</a:t>
            </a:r>
            <a:b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>необходимост от възстановяване и ограничаване</a:t>
            </a:r>
            <a:b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86874" cy="5000660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endParaRPr lang="ru-RU" sz="2900" b="1" dirty="0" smtClean="0"/>
          </a:p>
          <a:p>
            <a:pPr fontAlgn="base">
              <a:buNone/>
            </a:pPr>
            <a:r>
              <a:rPr lang="ru-RU" sz="8000" b="1" dirty="0" smtClean="0"/>
              <a:t>ГЛАВА 5   ДЕРОГАЦИИ И ИЗКЛЮЧЕНИЯ</a:t>
            </a:r>
          </a:p>
          <a:p>
            <a:pPr fontAlgn="base">
              <a:buNone/>
            </a:pPr>
            <a:r>
              <a:rPr lang="ru-RU" sz="8000" b="1" i="1" dirty="0" smtClean="0"/>
              <a:t>Член 17</a:t>
            </a:r>
          </a:p>
          <a:p>
            <a:pPr fontAlgn="base">
              <a:buNone/>
            </a:pPr>
            <a:endParaRPr lang="en-US" b="1" dirty="0" smtClean="0"/>
          </a:p>
          <a:p>
            <a:pPr fontAlgn="base">
              <a:buNone/>
            </a:pPr>
            <a:r>
              <a:rPr lang="ru-RU" b="1" dirty="0" smtClean="0"/>
              <a:t>. . .</a:t>
            </a:r>
          </a:p>
          <a:p>
            <a:pPr fontAlgn="base">
              <a:buNone/>
            </a:pPr>
            <a:endParaRPr lang="en-US" sz="7200" dirty="0" smtClean="0"/>
          </a:p>
          <a:p>
            <a:pPr fontAlgn="base">
              <a:buNone/>
            </a:pPr>
            <a:r>
              <a:rPr lang="ru-RU" sz="7200" dirty="0" smtClean="0"/>
              <a:t>3.  ...</a:t>
            </a:r>
            <a:r>
              <a:rPr lang="en-US" sz="7200" dirty="0" smtClean="0"/>
              <a:t> </a:t>
            </a:r>
            <a:r>
              <a:rPr lang="ru-RU" sz="7200" dirty="0" smtClean="0"/>
              <a:t>дерогиране на разпоредбите на членове</a:t>
            </a:r>
            <a:endParaRPr lang="en-US" sz="7200" dirty="0" smtClean="0"/>
          </a:p>
          <a:p>
            <a:pPr fontAlgn="base">
              <a:buNone/>
            </a:pPr>
            <a:r>
              <a:rPr lang="ru-RU" sz="7200" dirty="0" smtClean="0"/>
              <a:t> </a:t>
            </a:r>
            <a:r>
              <a:rPr lang="en-US" sz="7200" dirty="0" smtClean="0"/>
              <a:t>			       </a:t>
            </a:r>
            <a:r>
              <a:rPr lang="ru-RU" sz="7200" b="1" dirty="0" smtClean="0"/>
              <a:t>3 </a:t>
            </a:r>
            <a:r>
              <a:rPr lang="bg-BG" sz="7200" b="1" i="1" dirty="0" smtClean="0"/>
              <a:t>„Междудневна почивка”</a:t>
            </a:r>
            <a:r>
              <a:rPr lang="ru-RU" sz="7200" b="1" dirty="0" smtClean="0"/>
              <a:t> ,</a:t>
            </a:r>
            <a:r>
              <a:rPr lang="bg-BG" sz="7200" b="1" dirty="0" smtClean="0"/>
              <a:t> </a:t>
            </a:r>
            <a:r>
              <a:rPr lang="ru-RU" sz="7200" b="1" i="1" dirty="0" smtClean="0"/>
              <a:t> </a:t>
            </a:r>
            <a:r>
              <a:rPr lang="en-US" sz="7200" b="1" i="1" dirty="0" smtClean="0"/>
              <a:t>	</a:t>
            </a:r>
          </a:p>
          <a:p>
            <a:pPr fontAlgn="base">
              <a:buNone/>
            </a:pPr>
            <a:r>
              <a:rPr lang="en-US" sz="7200" b="1" i="1" dirty="0" smtClean="0"/>
              <a:t>			       </a:t>
            </a:r>
            <a:r>
              <a:rPr lang="ru-RU" sz="7200" b="1" dirty="0" smtClean="0"/>
              <a:t>4 </a:t>
            </a:r>
            <a:r>
              <a:rPr lang="ru-RU" sz="7200" b="1" i="1" dirty="0" smtClean="0"/>
              <a:t>„Почивки по време на работа“, </a:t>
            </a:r>
            <a:endParaRPr lang="en-US" sz="7200" b="1" i="1" dirty="0" smtClean="0"/>
          </a:p>
          <a:p>
            <a:pPr fontAlgn="base">
              <a:buNone/>
            </a:pPr>
            <a:r>
              <a:rPr lang="en-US" sz="7200" b="1" i="1" dirty="0" smtClean="0"/>
              <a:t>			       </a:t>
            </a:r>
            <a:r>
              <a:rPr lang="ru-RU" sz="7200" b="1" dirty="0" smtClean="0"/>
              <a:t>5 „</a:t>
            </a:r>
            <a:r>
              <a:rPr lang="bg-BG" sz="7200" b="1" i="1" dirty="0" smtClean="0"/>
              <a:t>Междуседмична почивка“</a:t>
            </a:r>
            <a:r>
              <a:rPr lang="ru-RU" sz="7200" b="1" dirty="0" smtClean="0"/>
              <a:t>,              </a:t>
            </a:r>
            <a:endParaRPr lang="en-US" sz="7200" b="1" dirty="0" smtClean="0"/>
          </a:p>
          <a:p>
            <a:pPr fontAlgn="base">
              <a:buNone/>
            </a:pPr>
            <a:r>
              <a:rPr lang="en-US" sz="7200" b="1" dirty="0" smtClean="0"/>
              <a:t>			       </a:t>
            </a:r>
            <a:r>
              <a:rPr lang="ru-RU" sz="7200" b="1" dirty="0" smtClean="0"/>
              <a:t>8 „</a:t>
            </a:r>
            <a:r>
              <a:rPr lang="bg-BG" sz="7200" b="1" i="1" dirty="0" smtClean="0"/>
              <a:t>Продължителност на нощния труд“</a:t>
            </a:r>
            <a:r>
              <a:rPr lang="ru-RU" sz="7200" b="1" i="1" dirty="0" smtClean="0"/>
              <a:t> </a:t>
            </a:r>
            <a:r>
              <a:rPr lang="ru-RU" sz="7200" dirty="0" smtClean="0"/>
              <a:t>и</a:t>
            </a:r>
            <a:r>
              <a:rPr lang="ru-RU" sz="7200" b="1" dirty="0" smtClean="0"/>
              <a:t> </a:t>
            </a:r>
            <a:endParaRPr lang="en-US" sz="7200" b="1" dirty="0" smtClean="0"/>
          </a:p>
          <a:p>
            <a:pPr fontAlgn="base">
              <a:buNone/>
            </a:pPr>
            <a:r>
              <a:rPr lang="en-US" sz="7200" b="1" dirty="0" smtClean="0"/>
              <a:t>			       </a:t>
            </a:r>
            <a:r>
              <a:rPr lang="ru-RU" sz="7200" b="1" dirty="0" smtClean="0"/>
              <a:t>16 </a:t>
            </a:r>
            <a:r>
              <a:rPr lang="ru-RU" sz="7200" dirty="0" smtClean="0"/>
              <a:t>„</a:t>
            </a:r>
            <a:r>
              <a:rPr lang="bg-BG" sz="7200" b="1" i="1" dirty="0" smtClean="0"/>
              <a:t>Референтни периоди“</a:t>
            </a:r>
            <a:r>
              <a:rPr lang="ru-RU" sz="7200" dirty="0" smtClean="0"/>
              <a:t>:</a:t>
            </a:r>
          </a:p>
          <a:p>
            <a:pPr fontAlgn="base">
              <a:buNone/>
            </a:pPr>
            <a:r>
              <a:rPr lang="ru-RU" sz="7200" dirty="0" smtClean="0"/>
              <a:t>. . .</a:t>
            </a:r>
          </a:p>
          <a:p>
            <a:pPr fontAlgn="base">
              <a:buNone/>
            </a:pPr>
            <a:endParaRPr lang="ru-RU" sz="7200" dirty="0" smtClean="0"/>
          </a:p>
          <a:p>
            <a:pPr algn="just" fontAlgn="base">
              <a:buNone/>
            </a:pPr>
            <a:r>
              <a:rPr lang="en-US" sz="7200" dirty="0" smtClean="0"/>
              <a:t>	</a:t>
            </a:r>
            <a:r>
              <a:rPr lang="ru-RU" sz="7200" dirty="0" smtClean="0"/>
              <a:t>в) </a:t>
            </a:r>
            <a:r>
              <a:rPr lang="en-US" sz="7200" dirty="0" smtClean="0"/>
              <a:t> </a:t>
            </a:r>
            <a:r>
              <a:rPr lang="ru-RU" sz="7200" dirty="0" smtClean="0"/>
              <a:t>в случай на дейности, свързани с </a:t>
            </a:r>
            <a:r>
              <a:rPr lang="ru-RU" sz="7200" b="1" dirty="0" smtClean="0"/>
              <a:t>непрекъснато обслужване </a:t>
            </a:r>
            <a:r>
              <a:rPr lang="en-US" sz="7200" b="1" dirty="0" smtClean="0"/>
              <a:t> </a:t>
            </a:r>
            <a:r>
              <a:rPr lang="bg-BG" sz="7200" b="1" dirty="0" smtClean="0"/>
              <a:t>и</a:t>
            </a:r>
            <a:r>
              <a:rPr lang="ru-RU" sz="7200" b="1" dirty="0" smtClean="0"/>
              <a:t>ли</a:t>
            </a:r>
            <a:r>
              <a:rPr lang="en-US" sz="7200" b="1" dirty="0" smtClean="0"/>
              <a:t> </a:t>
            </a:r>
            <a:r>
              <a:rPr lang="ru-RU" sz="7200" b="1" dirty="0" smtClean="0"/>
              <a:t>производство</a:t>
            </a:r>
            <a:r>
              <a:rPr lang="ru-RU" sz="7200" dirty="0" smtClean="0"/>
              <a:t>, 	по-конкретно:			     </a:t>
            </a:r>
            <a:r>
              <a:rPr lang="ru-RU" sz="7200" dirty="0" smtClean="0">
                <a:solidFill>
                  <a:srgbClr val="FF0000"/>
                </a:solidFill>
              </a:rPr>
              <a:t>(</a:t>
            </a:r>
            <a:r>
              <a:rPr lang="ru-RU" sz="7200" b="1" dirty="0" smtClean="0">
                <a:solidFill>
                  <a:srgbClr val="FF0000"/>
                </a:solidFill>
              </a:rPr>
              <a:t>у нас се прилага за всички дейности)</a:t>
            </a:r>
            <a:endParaRPr lang="ru-RU" sz="7200" dirty="0" smtClean="0"/>
          </a:p>
          <a:p>
            <a:pPr fontAlgn="base">
              <a:buNone/>
            </a:pPr>
            <a:r>
              <a:rPr lang="ru-RU" sz="5000" dirty="0" smtClean="0"/>
              <a:t>. . .</a:t>
            </a:r>
          </a:p>
          <a:p>
            <a:pPr marL="1371600" lvl="2" indent="-571500" fontAlgn="base">
              <a:buAutoNum type="romanLcParenR" startAt="5"/>
            </a:pPr>
            <a:r>
              <a:rPr lang="ru-RU" sz="6400" dirty="0" smtClean="0"/>
              <a:t>промишлености, при които работният процес </a:t>
            </a:r>
            <a:r>
              <a:rPr lang="ru-RU" sz="6400" b="1" dirty="0" smtClean="0"/>
              <a:t>е непрекъсваем по технически причини;    </a:t>
            </a:r>
            <a:endParaRPr lang="ru-RU" sz="6400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857224" y="571480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rgbClr val="002060"/>
                </a:solidFill>
              </a:rPr>
              <a:t>Други изисквания на Директива </a:t>
            </a:r>
            <a:r>
              <a:rPr lang="ru-RU" sz="2800" b="1" dirty="0" smtClean="0">
                <a:solidFill>
                  <a:srgbClr val="002060"/>
                </a:solidFill>
              </a:rPr>
              <a:t>2003/88/ЕО</a:t>
            </a:r>
            <a:endParaRPr lang="bg-BG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429552" cy="939784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>Ограничаване на нощния труд поради    Риска за безопасността на труда 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6" y="3429000"/>
            <a:ext cx="3952381" cy="2504762"/>
          </a:xfrm>
          <a:noFill/>
          <a:ln>
            <a:noFill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434816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71472" y="1500174"/>
            <a:ext cx="80724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None/>
            </a:pPr>
            <a:r>
              <a:rPr lang="x-none" sz="2000" b="1" smtClean="0"/>
              <a:t>Наредба № 15 от </a:t>
            </a:r>
            <a:r>
              <a:rPr lang="x-none" b="1" smtClean="0"/>
              <a:t>31.05.1999</a:t>
            </a:r>
            <a:r>
              <a:rPr lang="x-none" sz="2000" b="1" smtClean="0"/>
              <a:t> г. за условията, реда и изискванията за разработване и въвеждане на физиологични режими на труд</a:t>
            </a:r>
            <a:endParaRPr lang="bg-BG" sz="2000" b="1" dirty="0" smtClean="0"/>
          </a:p>
          <a:p>
            <a:pPr marL="571500" indent="-571500" fontAlgn="base">
              <a:buNone/>
            </a:pPr>
            <a:r>
              <a:rPr lang="bg-BG" sz="2000" b="1" dirty="0" smtClean="0"/>
              <a:t>  </a:t>
            </a:r>
          </a:p>
          <a:p>
            <a:pPr marL="571500" indent="-571500" fontAlgn="base">
              <a:buNone/>
            </a:pPr>
            <a:r>
              <a:rPr lang="x-none" sz="2000" smtClean="0"/>
              <a:t>е) нощната работа се организира така, че да не се допускат</a:t>
            </a:r>
            <a:endParaRPr lang="bg-BG" sz="2000" dirty="0" smtClean="0"/>
          </a:p>
          <a:p>
            <a:pPr marL="571500" indent="-571500" fontAlgn="base">
              <a:buNone/>
            </a:pPr>
            <a:r>
              <a:rPr lang="bg-BG" sz="2000" dirty="0" smtClean="0"/>
              <a:t>    повече от 4 - 5 </a:t>
            </a:r>
            <a:r>
              <a:rPr lang="x-none" sz="2000" smtClean="0"/>
              <a:t>последователни нощни смени</a:t>
            </a:r>
            <a:r>
              <a:rPr lang="bg-BG" sz="2000" dirty="0" smtClean="0">
                <a:solidFill>
                  <a:srgbClr val="FF0000"/>
                </a:solidFill>
              </a:rPr>
              <a:t> </a:t>
            </a:r>
            <a:r>
              <a:rPr lang="bg-BG" sz="2000" dirty="0" smtClean="0"/>
              <a:t>- </a:t>
            </a:r>
            <a:r>
              <a:rPr lang="bg-BG" sz="2000" b="1" dirty="0" smtClean="0">
                <a:solidFill>
                  <a:srgbClr val="FF0000"/>
                </a:solidFill>
              </a:rPr>
              <a:t>т.е. 5</a:t>
            </a:r>
            <a:r>
              <a:rPr lang="bg-BG" sz="2000" dirty="0" smtClean="0">
                <a:solidFill>
                  <a:srgbClr val="FF0000"/>
                </a:solidFill>
              </a:rPr>
              <a:t>!!!</a:t>
            </a:r>
            <a:endParaRPr lang="bg-BG" sz="2000" dirty="0" smtClean="0">
              <a:solidFill>
                <a:srgbClr val="FF0000"/>
              </a:solidFill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284913"/>
            <a:ext cx="57610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>
                <a:solidFill>
                  <a:schemeClr val="tx2"/>
                </a:solidFill>
              </a:rPr>
              <a:t>Изводи</a:t>
            </a:r>
            <a:r>
              <a:rPr lang="bg-BG" b="1" dirty="0" smtClean="0"/>
              <a:t> </a:t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71504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bg-BG" sz="2000" b="1" dirty="0" smtClean="0"/>
              <a:t>Налице е явна невъзможност за физическо и психическо  възстановяване и социална адаптация на полагащите нощен труд </a:t>
            </a:r>
            <a:r>
              <a:rPr lang="bg-BG" sz="2000" dirty="0" smtClean="0"/>
              <a:t>–  </a:t>
            </a:r>
            <a:r>
              <a:rPr lang="bg-BG" sz="2000" i="1" dirty="0" smtClean="0"/>
              <a:t>като заплащане,  рационално хранене,  рехабилитация и условия и организация на трудовия процес, семеен живот</a:t>
            </a:r>
          </a:p>
          <a:p>
            <a:pPr marL="457200" indent="-457200">
              <a:buNone/>
            </a:pPr>
            <a:endParaRPr lang="bg-BG" sz="2000" i="1" u="sng" dirty="0" smtClean="0"/>
          </a:p>
          <a:p>
            <a:pPr marL="457200" indent="-457200">
              <a:buNone/>
            </a:pPr>
            <a:r>
              <a:rPr lang="bg-BG" sz="2000" b="1" dirty="0" smtClean="0"/>
              <a:t>2</a:t>
            </a:r>
            <a:r>
              <a:rPr lang="bg-BG" sz="2000" dirty="0" smtClean="0"/>
              <a:t>.	</a:t>
            </a:r>
            <a:r>
              <a:rPr lang="bg-BG" sz="2000" b="1" dirty="0" smtClean="0"/>
              <a:t>Повишено текучество </a:t>
            </a:r>
            <a:r>
              <a:rPr lang="bg-BG" sz="2000" dirty="0" smtClean="0"/>
              <a:t>– следствие </a:t>
            </a:r>
            <a:r>
              <a:rPr lang="bg-BG" sz="2000" i="1" dirty="0" smtClean="0"/>
              <a:t>изтощително натоварване без съответстващо заплащане, често и при намален състав;                     при комбинация  СИРВ и нощен труд в промишлеността и др.</a:t>
            </a:r>
          </a:p>
          <a:p>
            <a:pPr marL="457200" indent="-457200">
              <a:buNone/>
            </a:pPr>
            <a:endParaRPr lang="bg-BG" sz="2000" dirty="0" smtClean="0"/>
          </a:p>
          <a:p>
            <a:pPr marL="457200" indent="-457200">
              <a:buAutoNum type="arabicPeriod" startAt="3"/>
            </a:pPr>
            <a:r>
              <a:rPr lang="bg-BG" sz="2000" b="1" dirty="0" smtClean="0"/>
              <a:t>Значително натоварване на здравноосигурителната система</a:t>
            </a:r>
            <a:r>
              <a:rPr lang="bg-BG" sz="2000" dirty="0" smtClean="0"/>
              <a:t>,      следствие </a:t>
            </a:r>
            <a:r>
              <a:rPr lang="bg-BG" sz="2000" i="1" dirty="0" smtClean="0"/>
              <a:t>повишена заболеваемост и ниските приходи от допълнително заплащане на нощния труд</a:t>
            </a:r>
          </a:p>
          <a:p>
            <a:pPr marL="457200" indent="-457200">
              <a:buNone/>
            </a:pPr>
            <a:endParaRPr lang="bg-BG" sz="2000" i="1" u="sng" dirty="0" smtClean="0"/>
          </a:p>
          <a:p>
            <a:pPr marL="457200" indent="-457200">
              <a:buFont typeface="Arial" pitchFamily="34" charset="0"/>
              <a:buAutoNum type="arabicPeriod" startAt="4"/>
            </a:pPr>
            <a:r>
              <a:rPr lang="bg-BG" sz="2000" b="1" dirty="0" smtClean="0"/>
              <a:t>Допълнително натоварване на социалнооосигурителните системи</a:t>
            </a:r>
            <a:r>
              <a:rPr lang="bg-BG" sz="2000" dirty="0" smtClean="0"/>
              <a:t>,  следствие</a:t>
            </a:r>
            <a:r>
              <a:rPr lang="bg-BG" sz="2000" i="1" dirty="0" smtClean="0"/>
              <a:t> повишен брой на хората с увреждания,  текучество  и ниските приходи от допълнително заплащане на нощния труд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067550" cy="1011222"/>
          </a:xfrm>
        </p:spPr>
        <p:txBody>
          <a:bodyPr/>
          <a:lstStyle/>
          <a:p>
            <a:r>
              <a:rPr lang="bg-BG" sz="2400" b="1" dirty="0" smtClean="0"/>
              <a:t>Роля на индивидуалните характеристики при адаптацията на сменните работници</a:t>
            </a:r>
            <a:endParaRPr lang="bg-BG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6059488" cy="4784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A50021"/>
              </a:buClr>
              <a:buSzPct val="75000"/>
              <a:buFont typeface="Wingdings" pitchFamily="2" charset="2"/>
              <a:buChar char="Ø"/>
              <a:defRPr/>
            </a:pPr>
            <a:r>
              <a:rPr lang="bg-BG" sz="2000" kern="0" dirty="0" smtClean="0">
                <a:solidFill>
                  <a:srgbClr val="2A3D7A"/>
                </a:solidFill>
                <a:latin typeface="Times New Roman"/>
              </a:rPr>
              <a:t>Възраст;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SzPct val="75000"/>
              <a:buFont typeface="Wingdings" pitchFamily="2" charset="2"/>
              <a:buChar char="Ø"/>
              <a:defRPr/>
            </a:pPr>
            <a:r>
              <a:rPr lang="bg-BG" sz="2000" kern="0" dirty="0" smtClean="0">
                <a:solidFill>
                  <a:srgbClr val="2A3D7A"/>
                </a:solidFill>
                <a:latin typeface="Times New Roman"/>
              </a:rPr>
              <a:t>Пол;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SzPct val="75000"/>
              <a:buFont typeface="Wingdings" pitchFamily="2" charset="2"/>
              <a:buChar char="Ø"/>
              <a:defRPr/>
            </a:pPr>
            <a:r>
              <a:rPr lang="bg-BG" sz="2000" kern="0" dirty="0" smtClean="0">
                <a:solidFill>
                  <a:srgbClr val="2A3D7A"/>
                </a:solidFill>
                <a:latin typeface="Times New Roman"/>
              </a:rPr>
              <a:t>Здравно състояние, наличие на хронични заболявания;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SzPct val="75000"/>
              <a:buFont typeface="Wingdings" pitchFamily="2" charset="2"/>
              <a:buChar char="Ø"/>
              <a:defRPr/>
            </a:pPr>
            <a:r>
              <a:rPr lang="bg-BG" sz="2000" kern="0" dirty="0" smtClean="0">
                <a:solidFill>
                  <a:srgbClr val="2A3D7A"/>
                </a:solidFill>
                <a:latin typeface="Times New Roman"/>
              </a:rPr>
              <a:t>Индивидуални стратегии за сън;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SzPct val="75000"/>
              <a:buFont typeface="Wingdings" pitchFamily="2" charset="2"/>
              <a:buChar char="Ø"/>
              <a:defRPr/>
            </a:pPr>
            <a:r>
              <a:rPr lang="bg-BG" sz="2000" kern="0" dirty="0" smtClean="0">
                <a:solidFill>
                  <a:srgbClr val="2A3D7A"/>
                </a:solidFill>
                <a:latin typeface="Times New Roman"/>
              </a:rPr>
              <a:t>Сутрешен/вечерен тип;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SzPct val="75000"/>
              <a:buFont typeface="Wingdings" pitchFamily="2" charset="2"/>
              <a:buChar char="Ø"/>
              <a:defRPr/>
            </a:pPr>
            <a:r>
              <a:rPr lang="bg-BG" sz="2000" kern="0" dirty="0" smtClean="0">
                <a:solidFill>
                  <a:srgbClr val="2A3D7A"/>
                </a:solidFill>
                <a:latin typeface="Times New Roman"/>
              </a:rPr>
              <a:t>Интроверсия/екстроверсия/невротизъм;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SzPct val="75000"/>
              <a:buFont typeface="Wingdings" pitchFamily="2" charset="2"/>
              <a:buChar char="Ø"/>
              <a:defRPr/>
            </a:pPr>
            <a:r>
              <a:rPr lang="bg-BG" sz="2000" kern="0" dirty="0" smtClean="0">
                <a:solidFill>
                  <a:srgbClr val="2A3D7A"/>
                </a:solidFill>
                <a:latin typeface="Times New Roman"/>
              </a:rPr>
              <a:t>Други фактори – семейно положение, брой на децата и тяхната възраст, домакински задължения, професия на партньора и др.</a:t>
            </a:r>
            <a:endParaRPr lang="en-US" sz="2000" kern="0" dirty="0" smtClean="0">
              <a:solidFill>
                <a:srgbClr val="2A3D7A"/>
              </a:solidFill>
              <a:latin typeface="Times New Roman"/>
            </a:endParaRPr>
          </a:p>
          <a:p>
            <a:pPr marL="0" indent="0" eaLnBrk="1" hangingPunct="1">
              <a:buClr>
                <a:srgbClr val="A50021"/>
              </a:buClr>
              <a:buSzPct val="75000"/>
              <a:buFont typeface="Arial" charset="0"/>
              <a:buNone/>
              <a:defRPr/>
            </a:pPr>
            <a:endParaRPr lang="bg-BG" sz="2000" b="1" kern="0" dirty="0" smtClean="0">
              <a:solidFill>
                <a:srgbClr val="2A3D7A"/>
              </a:solidFill>
              <a:latin typeface="Times New Roman"/>
            </a:endParaRPr>
          </a:p>
          <a:p>
            <a:pPr marL="0" indent="0" eaLnBrk="1" hangingPunct="1">
              <a:buClr>
                <a:srgbClr val="A50021"/>
              </a:buClr>
              <a:buSzPct val="75000"/>
              <a:buFont typeface="Arial" charset="0"/>
              <a:buNone/>
              <a:defRPr/>
            </a:pPr>
            <a:r>
              <a:rPr lang="bg-BG" sz="2000" b="1" kern="0" dirty="0" smtClean="0">
                <a:solidFill>
                  <a:srgbClr val="2A3D7A"/>
                </a:solidFill>
                <a:latin typeface="Times New Roman"/>
              </a:rPr>
              <a:t>Добре е да бъдат </a:t>
            </a:r>
            <a:r>
              <a:rPr lang="bg-BG" sz="2000" b="1" kern="0" dirty="0">
                <a:solidFill>
                  <a:srgbClr val="2A3D7A"/>
                </a:solidFill>
                <a:latin typeface="Times New Roman"/>
              </a:rPr>
              <a:t>подпомагани </a:t>
            </a:r>
            <a:r>
              <a:rPr lang="bg-BG" sz="2000" b="1" kern="0" dirty="0" smtClean="0">
                <a:solidFill>
                  <a:srgbClr val="2A3D7A"/>
                </a:solidFill>
                <a:latin typeface="Times New Roman"/>
              </a:rPr>
              <a:t>работещите нощен труд за </a:t>
            </a:r>
            <a:r>
              <a:rPr lang="bg-BG" sz="2000" b="1" kern="0" dirty="0">
                <a:solidFill>
                  <a:srgbClr val="2A3D7A"/>
                </a:solidFill>
                <a:latin typeface="Times New Roman"/>
              </a:rPr>
              <a:t>справяне със стреса, </a:t>
            </a:r>
            <a:r>
              <a:rPr lang="bg-BG" sz="2000" b="1" kern="0" dirty="0" smtClean="0">
                <a:solidFill>
                  <a:srgbClr val="2A3D7A"/>
                </a:solidFill>
                <a:latin typeface="Times New Roman"/>
              </a:rPr>
              <a:t>консултации за подобряване </a:t>
            </a:r>
            <a:r>
              <a:rPr lang="bg-BG" sz="2000" b="1" kern="0" dirty="0">
                <a:solidFill>
                  <a:srgbClr val="2A3D7A"/>
                </a:solidFill>
                <a:latin typeface="Times New Roman"/>
              </a:rPr>
              <a:t>на съня, рационално хранене, да се осигури транспорт, медицинско обслужване, рехабилитационни процедури.</a:t>
            </a:r>
            <a:endParaRPr lang="en-US" sz="2000" b="1" kern="0" dirty="0">
              <a:solidFill>
                <a:srgbClr val="2A3D7A"/>
              </a:solidFill>
              <a:latin typeface="Times New Roman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412875"/>
            <a:ext cx="209073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4437063"/>
            <a:ext cx="2398712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68280"/>
          </a:xfrm>
        </p:spPr>
        <p:txBody>
          <a:bodyPr>
            <a:noAutofit/>
          </a:bodyPr>
          <a:lstStyle/>
          <a:p>
            <a:r>
              <a:rPr lang="bg-BG" sz="2800" b="1" dirty="0" smtClean="0">
                <a:solidFill>
                  <a:srgbClr val="002060"/>
                </a:solidFill>
              </a:rPr>
              <a:t>Възможности за възстановяване</a:t>
            </a:r>
            <a:endParaRPr lang="bg-BG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starirodove\Documents\Графика работещи-доходи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571480"/>
            <a:ext cx="8503981" cy="44291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5643578"/>
            <a:ext cx="2643206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solidFill>
                  <a:srgbClr val="FF0000"/>
                </a:solidFill>
              </a:rPr>
              <a:t>80% </a:t>
            </a:r>
            <a:r>
              <a:rPr lang="bg-BG" dirty="0" smtClean="0">
                <a:solidFill>
                  <a:srgbClr val="FF0000"/>
                </a:solidFill>
              </a:rPr>
              <a:t>с доходи </a:t>
            </a:r>
          </a:p>
          <a:p>
            <a:pPr algn="ctr"/>
            <a:r>
              <a:rPr lang="bg-BG" b="1" dirty="0" smtClean="0">
                <a:solidFill>
                  <a:srgbClr val="FF0000"/>
                </a:solidFill>
              </a:rPr>
              <a:t>под </a:t>
            </a:r>
            <a:r>
              <a:rPr lang="en-US" b="1" dirty="0" smtClean="0">
                <a:solidFill>
                  <a:srgbClr val="FF0000"/>
                </a:solidFill>
              </a:rPr>
              <a:t>1000 </a:t>
            </a:r>
            <a:r>
              <a:rPr lang="bg-BG" dirty="0" smtClean="0">
                <a:solidFill>
                  <a:srgbClr val="FF0000"/>
                </a:solidFill>
              </a:rPr>
              <a:t>лв </a:t>
            </a:r>
          </a:p>
          <a:p>
            <a:pPr algn="ctr"/>
            <a:r>
              <a:rPr lang="bg-BG" dirty="0" smtClean="0">
                <a:solidFill>
                  <a:srgbClr val="FF0000"/>
                </a:solidFill>
              </a:rPr>
              <a:t>и под Средната РЗ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5643578"/>
            <a:ext cx="2357454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solidFill>
                  <a:srgbClr val="FF0000"/>
                </a:solidFill>
              </a:rPr>
              <a:t>80% </a:t>
            </a:r>
            <a:r>
              <a:rPr lang="bg-BG" dirty="0" smtClean="0">
                <a:solidFill>
                  <a:srgbClr val="FF0000"/>
                </a:solidFill>
              </a:rPr>
              <a:t>от работещите нощен труд са </a:t>
            </a:r>
          </a:p>
          <a:p>
            <a:pPr algn="ctr"/>
            <a:r>
              <a:rPr lang="bg-BG" b="1" dirty="0" smtClean="0">
                <a:solidFill>
                  <a:srgbClr val="FF0000"/>
                </a:solidFill>
              </a:rPr>
              <a:t>320 000 </a:t>
            </a:r>
            <a:r>
              <a:rPr lang="bg-BG" dirty="0" smtClean="0">
                <a:solidFill>
                  <a:srgbClr val="FF0000"/>
                </a:solidFill>
              </a:rPr>
              <a:t>души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5786454"/>
            <a:ext cx="2147511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400 000 работещи</a:t>
            </a:r>
          </a:p>
          <a:p>
            <a:pPr algn="ctr"/>
            <a:r>
              <a:rPr lang="bg-BG" dirty="0" smtClean="0"/>
              <a:t>полагат нощен труд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68280"/>
          </a:xfrm>
        </p:spPr>
        <p:txBody>
          <a:bodyPr>
            <a:noAutofit/>
          </a:bodyPr>
          <a:lstStyle/>
          <a:p>
            <a:r>
              <a:rPr lang="bg-BG" sz="2800" b="1" dirty="0" smtClean="0">
                <a:solidFill>
                  <a:srgbClr val="002060"/>
                </a:solidFill>
              </a:rPr>
              <a:t>Възможности за възстановяване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28604"/>
            <a:ext cx="2643206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solidFill>
                  <a:srgbClr val="FF0000"/>
                </a:solidFill>
              </a:rPr>
              <a:t>80% </a:t>
            </a:r>
            <a:r>
              <a:rPr lang="bg-BG" dirty="0" smtClean="0">
                <a:solidFill>
                  <a:srgbClr val="FF0000"/>
                </a:solidFill>
              </a:rPr>
              <a:t>с доходи </a:t>
            </a:r>
          </a:p>
          <a:p>
            <a:pPr algn="ctr"/>
            <a:r>
              <a:rPr lang="bg-BG" b="1" dirty="0" smtClean="0">
                <a:solidFill>
                  <a:srgbClr val="FF0000"/>
                </a:solidFill>
              </a:rPr>
              <a:t>под </a:t>
            </a:r>
            <a:r>
              <a:rPr lang="en-US" b="1" dirty="0" smtClean="0">
                <a:solidFill>
                  <a:srgbClr val="FF0000"/>
                </a:solidFill>
              </a:rPr>
              <a:t>1000 </a:t>
            </a:r>
            <a:r>
              <a:rPr lang="bg-BG" dirty="0" smtClean="0">
                <a:solidFill>
                  <a:srgbClr val="FF0000"/>
                </a:solidFill>
              </a:rPr>
              <a:t>лв </a:t>
            </a:r>
          </a:p>
          <a:p>
            <a:pPr algn="ctr"/>
            <a:r>
              <a:rPr lang="bg-BG" dirty="0" smtClean="0">
                <a:solidFill>
                  <a:srgbClr val="FF0000"/>
                </a:solidFill>
              </a:rPr>
              <a:t>и под Средната РЗ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5074" y="428604"/>
            <a:ext cx="2428892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solidFill>
                  <a:srgbClr val="FF0000"/>
                </a:solidFill>
              </a:rPr>
              <a:t>80% </a:t>
            </a:r>
            <a:r>
              <a:rPr lang="bg-BG" dirty="0" smtClean="0">
                <a:solidFill>
                  <a:srgbClr val="FF0000"/>
                </a:solidFill>
              </a:rPr>
              <a:t>от работещите нощен труд са </a:t>
            </a:r>
          </a:p>
          <a:p>
            <a:pPr algn="ctr"/>
            <a:r>
              <a:rPr lang="bg-BG" b="1" dirty="0" smtClean="0">
                <a:solidFill>
                  <a:srgbClr val="FF0000"/>
                </a:solidFill>
              </a:rPr>
              <a:t>320 000 </a:t>
            </a:r>
            <a:r>
              <a:rPr lang="bg-BG" dirty="0" smtClean="0">
                <a:solidFill>
                  <a:srgbClr val="FF0000"/>
                </a:solidFill>
              </a:rPr>
              <a:t>души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643050"/>
            <a:ext cx="90011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/>
              <a:t>Въпросът е  могат ли тези 320 000 работещи </a:t>
            </a:r>
            <a:r>
              <a:rPr lang="bg-BG" sz="2000" dirty="0" smtClean="0"/>
              <a:t>– </a:t>
            </a:r>
          </a:p>
          <a:p>
            <a:r>
              <a:rPr lang="bg-BG" sz="2000" dirty="0" smtClean="0"/>
              <a:t>	предвид значително повишеното износване и заболеваемост:</a:t>
            </a:r>
          </a:p>
          <a:p>
            <a:r>
              <a:rPr lang="bg-BG" sz="2000" b="1" dirty="0" smtClean="0"/>
              <a:t>Да се възстановяват от </a:t>
            </a:r>
            <a:r>
              <a:rPr lang="bg-BG" sz="2000" dirty="0" smtClean="0"/>
              <a:t>стреса, </a:t>
            </a:r>
          </a:p>
          <a:p>
            <a:r>
              <a:rPr lang="bg-BG" sz="2000" dirty="0" smtClean="0"/>
              <a:t>	Да имат  рационално хранене, </a:t>
            </a:r>
          </a:p>
          <a:p>
            <a:r>
              <a:rPr lang="bg-BG" sz="2000" dirty="0" smtClean="0"/>
              <a:t>		Да извършват рехабилитационни процедури, </a:t>
            </a:r>
          </a:p>
          <a:p>
            <a:r>
              <a:rPr lang="bg-BG" sz="2000" dirty="0" smtClean="0"/>
              <a:t>			Да получават подобаващо медицинско обслужване</a:t>
            </a:r>
          </a:p>
          <a:p>
            <a:r>
              <a:rPr lang="bg-BG" sz="2000" dirty="0" smtClean="0"/>
              <a:t>				Консултации  за подобряване  на съня, </a:t>
            </a:r>
          </a:p>
          <a:p>
            <a:r>
              <a:rPr lang="bg-BG" sz="2000" dirty="0" smtClean="0"/>
              <a:t>				</a:t>
            </a:r>
          </a:p>
          <a:p>
            <a:r>
              <a:rPr lang="bg-BG" sz="2000" dirty="0" smtClean="0"/>
              <a:t>Както и транспортът за нощна смяна да не свързано с ползване на лични средства? </a:t>
            </a:r>
          </a:p>
          <a:p>
            <a:pPr algn="r"/>
            <a:endParaRPr lang="bg-BG" sz="2000" dirty="0" smtClean="0"/>
          </a:p>
          <a:p>
            <a:pPr algn="r"/>
            <a:r>
              <a:rPr lang="bg-BG" sz="2000" b="1" dirty="0" smtClean="0"/>
              <a:t>Отговорът е НЕ,  </a:t>
            </a:r>
            <a:r>
              <a:rPr lang="bg-BG" sz="2000" dirty="0" smtClean="0"/>
              <a:t>защото </a:t>
            </a:r>
            <a:r>
              <a:rPr lang="bg-BG" sz="2000" b="1" dirty="0" smtClean="0"/>
              <a:t>ТЕ</a:t>
            </a:r>
            <a:r>
              <a:rPr lang="bg-BG" sz="2000" dirty="0" smtClean="0"/>
              <a:t> </a:t>
            </a:r>
            <a:r>
              <a:rPr lang="bg-BG" sz="2000" b="1" dirty="0" smtClean="0"/>
              <a:t>живеят</a:t>
            </a:r>
            <a:r>
              <a:rPr lang="bg-BG" sz="2000" dirty="0" smtClean="0"/>
              <a:t> </a:t>
            </a:r>
            <a:r>
              <a:rPr lang="bg-BG" sz="2000" b="1" dirty="0" smtClean="0"/>
              <a:t>в материални лишения</a:t>
            </a:r>
            <a:r>
              <a:rPr lang="bg-BG" sz="2000" dirty="0" smtClean="0"/>
              <a:t>,</a:t>
            </a:r>
          </a:p>
          <a:p>
            <a:pPr algn="r"/>
            <a:endParaRPr lang="bg-BG" sz="2000" dirty="0" smtClean="0"/>
          </a:p>
          <a:p>
            <a:pPr algn="r"/>
            <a:r>
              <a:rPr lang="bg-BG" sz="2000" dirty="0" smtClean="0"/>
              <a:t>защото текущата данъчна система има особено натоварващ елемент за </a:t>
            </a:r>
            <a:r>
              <a:rPr lang="bg-BG" sz="2000" b="1" dirty="0" smtClean="0"/>
              <a:t>нископлатените  работници</a:t>
            </a:r>
            <a:r>
              <a:rPr lang="bg-BG" sz="2000" dirty="0" smtClean="0"/>
              <a:t>, поради </a:t>
            </a:r>
            <a:r>
              <a:rPr lang="bg-BG" sz="2000" b="1" dirty="0" smtClean="0"/>
              <a:t>липсата на необлагаем минимум</a:t>
            </a:r>
            <a:r>
              <a:rPr lang="bg-BG" sz="2000" dirty="0" smtClean="0"/>
              <a:t>      </a:t>
            </a:r>
          </a:p>
          <a:p>
            <a:pPr algn="r"/>
            <a:endParaRPr lang="bg-BG" sz="2000" dirty="0" smtClean="0"/>
          </a:p>
          <a:p>
            <a:pPr algn="r"/>
            <a:r>
              <a:rPr lang="bg-BG" sz="2000" dirty="0" smtClean="0"/>
              <a:t>и защото </a:t>
            </a:r>
            <a:r>
              <a:rPr lang="bg-BG" sz="2000" b="1" dirty="0" smtClean="0"/>
              <a:t>Те през косвените данъци плащат голяма част от държавния бюджет</a:t>
            </a:r>
            <a:endParaRPr lang="bg-BG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0430" y="571480"/>
            <a:ext cx="214751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pPr algn="ctr"/>
            <a:r>
              <a:rPr lang="bg-BG" dirty="0" smtClean="0"/>
              <a:t>400 000 работещи</a:t>
            </a:r>
          </a:p>
          <a:p>
            <a:pPr algn="ctr"/>
            <a:r>
              <a:rPr lang="bg-BG" dirty="0" smtClean="0"/>
              <a:t>полагат нощен труд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072494" cy="1000108"/>
          </a:xfrm>
        </p:spPr>
        <p:txBody>
          <a:bodyPr>
            <a:normAutofit fontScale="90000"/>
          </a:bodyPr>
          <a:lstStyle/>
          <a:p>
            <a:r>
              <a:rPr lang="bg-BG" sz="3100" b="1" dirty="0" smtClean="0">
                <a:solidFill>
                  <a:schemeClr val="accent1">
                    <a:lumMod val="50000"/>
                  </a:schemeClr>
                </a:solidFill>
              </a:rPr>
              <a:t>Исканията – обединиха КТ “Подкрепа”, БЛС, БАПЗГ и СФСМВР  	</a:t>
            </a:r>
            <a:r>
              <a:rPr lang="bg-BG" sz="2800" b="1" dirty="0" smtClean="0"/>
              <a:t>(НЕПОСРЕДСТВЕНИ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bg-BG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501122" cy="592933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bg-BG" sz="2700" b="1" dirty="0" smtClean="0"/>
              <a:t>Промяна в НСОРЗ  –  заплащане на нощния труд като </a:t>
            </a:r>
            <a:r>
              <a:rPr lang="bg-BG" sz="3400" b="1" dirty="0" smtClean="0"/>
              <a:t>% от МРЗ</a:t>
            </a:r>
          </a:p>
          <a:p>
            <a:pPr>
              <a:buNone/>
            </a:pPr>
            <a:endParaRPr lang="bg-BG" sz="1400" b="1" dirty="0" smtClean="0"/>
          </a:p>
          <a:p>
            <a:pPr marL="0" indent="0">
              <a:buNone/>
            </a:pPr>
            <a:r>
              <a:rPr lang="bg-BG" sz="2700" b="1" dirty="0" smtClean="0"/>
              <a:t>      		 </a:t>
            </a:r>
            <a:r>
              <a:rPr lang="bg-BG" sz="3400" b="1" dirty="0" smtClean="0"/>
              <a:t>не по-малко от 0,5%  </a:t>
            </a:r>
            <a:r>
              <a:rPr lang="bg-BG" sz="2700" b="1" dirty="0" smtClean="0"/>
              <a:t>(2,55 лв/час при МРЗ 510 лв)</a:t>
            </a:r>
          </a:p>
          <a:p>
            <a:pPr marL="0" indent="0">
              <a:buNone/>
            </a:pPr>
            <a:r>
              <a:rPr lang="bg-BG" sz="2700" b="1" dirty="0" smtClean="0"/>
              <a:t>Мотиви: </a:t>
            </a:r>
          </a:p>
          <a:p>
            <a:pPr marL="457200" indent="-457200">
              <a:buNone/>
            </a:pPr>
            <a:endParaRPr lang="bg-BG" sz="1400" b="1" dirty="0" smtClean="0"/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bg-BG" sz="2700" b="1" dirty="0" smtClean="0"/>
              <a:t>Липсата на обосновка при определянето </a:t>
            </a:r>
            <a:r>
              <a:rPr lang="bg-BG" sz="2700" b="1" dirty="0" smtClean="0"/>
              <a:t>през 2006 г. на </a:t>
            </a:r>
            <a:r>
              <a:rPr lang="bg-BG" sz="2700" b="1" dirty="0" smtClean="0"/>
              <a:t>сегашната стойност  - 0,25 лв  </a:t>
            </a:r>
            <a:r>
              <a:rPr lang="bg-BG" sz="2700" b="1" dirty="0" smtClean="0"/>
              <a:t>на </a:t>
            </a:r>
            <a:r>
              <a:rPr lang="bg-BG" sz="2700" b="1" dirty="0" smtClean="0"/>
              <a:t>допълнителното заплащане на нощния труд</a:t>
            </a:r>
          </a:p>
          <a:p>
            <a:pPr marL="457200" indent="-457200">
              <a:buAutoNum type="arabicPeriod"/>
            </a:pPr>
            <a:endParaRPr lang="bg-BG" sz="1400" b="1" dirty="0" smtClean="0"/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bg-BG" sz="2700" b="1" dirty="0" smtClean="0"/>
              <a:t>Ако отново нощният труд бъде определен като твърда стойност,                      </a:t>
            </a:r>
            <a:r>
              <a:rPr lang="bg-BG" sz="2700" dirty="0" smtClean="0"/>
              <a:t>при 20% прогнозното увеличение на МинРЗ на 610 лв през 2020 г.,                     </a:t>
            </a:r>
            <a:r>
              <a:rPr lang="bg-BG" sz="2700" b="1" dirty="0" smtClean="0"/>
              <a:t>нощният труд </a:t>
            </a:r>
            <a:r>
              <a:rPr lang="bg-BG" sz="2700" dirty="0" smtClean="0"/>
              <a:t>ще се  </a:t>
            </a:r>
            <a:r>
              <a:rPr lang="bg-BG" sz="2700" b="1" dirty="0" smtClean="0"/>
              <a:t>обезцени с 20% в рамките на две години</a:t>
            </a:r>
          </a:p>
          <a:p>
            <a:pPr marL="457200" indent="-457200">
              <a:buAutoNum type="arabicPeriod"/>
            </a:pPr>
            <a:endParaRPr lang="bg-BG" sz="1400" b="1" dirty="0" smtClean="0"/>
          </a:p>
          <a:p>
            <a:pPr marL="457200" indent="-457200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ru-RU" sz="2700" b="1" dirty="0" smtClean="0"/>
              <a:t>0,25 лв е определена през 2006  г.,  когато новите и</a:t>
            </a:r>
            <a:r>
              <a:rPr lang="bg-BG" sz="2700" b="1" dirty="0" smtClean="0"/>
              <a:t>зследвания доказващи изключителната вредност  на нощния труд не са били налични –необходимост  от повишени </a:t>
            </a:r>
            <a:r>
              <a:rPr lang="bg-BG" sz="2700" b="1" dirty="0" smtClean="0"/>
              <a:t>възможности </a:t>
            </a:r>
            <a:r>
              <a:rPr lang="ru-RU" sz="2700" b="1" dirty="0" smtClean="0"/>
              <a:t>за възстановяване,                     вкл.</a:t>
            </a:r>
            <a:r>
              <a:rPr lang="bg-BG" sz="2700" b="1" dirty="0" smtClean="0"/>
              <a:t> парична </a:t>
            </a:r>
            <a:r>
              <a:rPr lang="ru-RU" sz="2700" b="1" dirty="0" smtClean="0"/>
              <a:t>компенсация</a:t>
            </a:r>
            <a:endParaRPr lang="bg-BG" sz="2700" b="1" dirty="0" smtClean="0"/>
          </a:p>
          <a:p>
            <a:pPr marL="457200" indent="-457200">
              <a:buAutoNum type="arabicPeriod"/>
            </a:pPr>
            <a:endParaRPr lang="ru-RU" sz="2700" b="1" dirty="0" smtClean="0"/>
          </a:p>
          <a:p>
            <a:pPr>
              <a:buFont typeface="Wingdings" pitchFamily="2" charset="2"/>
              <a:buChar char="v"/>
            </a:pPr>
            <a:r>
              <a:rPr lang="ru-RU" sz="2700" b="1" dirty="0" smtClean="0"/>
              <a:t>Възспиране от ползване </a:t>
            </a:r>
            <a:r>
              <a:rPr lang="ru-RU" sz="2700" b="1" dirty="0"/>
              <a:t>на нощен </a:t>
            </a:r>
            <a:r>
              <a:rPr lang="ru-RU" sz="2700" b="1" dirty="0" smtClean="0"/>
              <a:t>труд - само при крайна необходимост</a:t>
            </a:r>
          </a:p>
          <a:p>
            <a:pPr marL="0" indent="0">
              <a:buNone/>
            </a:pPr>
            <a:endParaRPr lang="ru-RU" sz="2700" b="1" dirty="0"/>
          </a:p>
          <a:p>
            <a:pPr>
              <a:buFont typeface="Wingdings" pitchFamily="2" charset="2"/>
              <a:buChar char="v"/>
            </a:pPr>
            <a:r>
              <a:rPr lang="bg-BG" sz="2700" b="1" dirty="0" smtClean="0"/>
              <a:t>Увеличаване</a:t>
            </a:r>
            <a:r>
              <a:rPr lang="ru-RU" sz="2700" b="1" dirty="0" smtClean="0"/>
              <a:t> </a:t>
            </a:r>
            <a:r>
              <a:rPr lang="ru-RU" sz="2700" b="1" dirty="0"/>
              <a:t>приходите за </a:t>
            </a:r>
            <a:r>
              <a:rPr lang="bg-BG" sz="2700" b="1" dirty="0" smtClean="0"/>
              <a:t>здравно, пенсионно и социално осигуряване</a:t>
            </a:r>
            <a:endParaRPr lang="bg-BG" sz="2700" b="1" dirty="0"/>
          </a:p>
        </p:txBody>
      </p:sp>
    </p:spTree>
    <p:extLst>
      <p:ext uri="{BB962C8B-B14F-4D97-AF65-F5344CB8AC3E}">
        <p14:creationId xmlns="" xmlns:p14="http://schemas.microsoft.com/office/powerpoint/2010/main" val="241788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42852"/>
          <a:ext cx="821537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4249216"/>
          <a:ext cx="8286808" cy="2473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906102"/>
                <a:gridCol w="1416548"/>
                <a:gridCol w="1274894"/>
                <a:gridCol w="1699858"/>
                <a:gridCol w="1274894"/>
              </a:tblGrid>
              <a:tr h="626896">
                <a:tc>
                  <a:txBody>
                    <a:bodyPr/>
                    <a:lstStyle/>
                    <a:p>
                      <a:r>
                        <a:rPr lang="bg-BG" dirty="0" smtClean="0"/>
                        <a:t> 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0,5 % от МРЗ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ЗОВ</a:t>
                      </a:r>
                      <a:r>
                        <a:rPr lang="bg-BG" sz="1100" dirty="0" smtClean="0">
                          <a:solidFill>
                            <a:schemeClr val="tx1"/>
                          </a:solidFill>
                        </a:rPr>
                        <a:t>р+л</a:t>
                      </a:r>
                    </a:p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лева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ПОЗМБОВ</a:t>
                      </a:r>
                      <a:r>
                        <a:rPr lang="bg-BG" sz="1100" dirty="0" smtClean="0">
                          <a:solidFill>
                            <a:schemeClr val="tx1"/>
                          </a:solidFill>
                        </a:rPr>
                        <a:t>р+л</a:t>
                      </a:r>
                    </a:p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лева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БЮДЖЕТ</a:t>
                      </a:r>
                      <a:r>
                        <a:rPr lang="bg-BG" sz="11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лева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РАБОТОДОТЕЛ</a:t>
                      </a:r>
                    </a:p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лева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РАБОТНИК</a:t>
                      </a:r>
                    </a:p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лева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337419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1час  – </a:t>
                      </a:r>
                      <a:r>
                        <a:rPr lang="bg-BG" sz="1600" b="1" dirty="0" smtClean="0"/>
                        <a:t>2,55</a:t>
                      </a:r>
                      <a:r>
                        <a:rPr lang="bg-BG" sz="1600" b="0" dirty="0" smtClean="0"/>
                        <a:t> лв</a:t>
                      </a:r>
                      <a:endParaRPr lang="bg-BG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≈</a:t>
                      </a:r>
                      <a:r>
                        <a:rPr lang="bg-BG" sz="1600" b="1" dirty="0" smtClean="0"/>
                        <a:t>0,20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≈ </a:t>
                      </a:r>
                      <a:r>
                        <a:rPr lang="bg-BG" sz="1600" b="1" dirty="0" smtClean="0"/>
                        <a:t>0,62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0,17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3,02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2,03</a:t>
                      </a:r>
                      <a:endParaRPr lang="bg-BG" sz="1600" dirty="0"/>
                    </a:p>
                  </a:txBody>
                  <a:tcPr anchor="ctr"/>
                </a:tc>
              </a:tr>
              <a:tr h="337419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7часа – </a:t>
                      </a:r>
                      <a:r>
                        <a:rPr lang="bg-BG" sz="1600" b="1" dirty="0" smtClean="0"/>
                        <a:t>17,85</a:t>
                      </a:r>
                      <a:r>
                        <a:rPr lang="bg-BG" sz="1600" dirty="0" smtClean="0"/>
                        <a:t> лв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≈</a:t>
                      </a:r>
                      <a:r>
                        <a:rPr lang="bg-BG" sz="1600" b="1" dirty="0" smtClean="0"/>
                        <a:t>1,43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≈ </a:t>
                      </a:r>
                      <a:r>
                        <a:rPr lang="bg-BG" sz="1600" b="1" dirty="0" smtClean="0"/>
                        <a:t>4,34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1,21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21,16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14,17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</a:tr>
              <a:tr h="567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1мес –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bg-BG" sz="1600" b="1" dirty="0" smtClean="0"/>
                        <a:t>142,80 </a:t>
                      </a:r>
                      <a:r>
                        <a:rPr lang="bg-BG" sz="1600" baseline="0" dirty="0" smtClean="0"/>
                        <a:t>лв  </a:t>
                      </a:r>
                      <a:r>
                        <a:rPr lang="bg-BG" sz="1600" b="1" baseline="0" dirty="0" smtClean="0"/>
                        <a:t>8</a:t>
                      </a:r>
                      <a:r>
                        <a:rPr lang="bg-BG" sz="1600" baseline="0" dirty="0" smtClean="0"/>
                        <a:t> нощни смени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≈</a:t>
                      </a:r>
                      <a:r>
                        <a:rPr lang="bg-BG" sz="1600" b="1" dirty="0" smtClean="0"/>
                        <a:t>11,42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≈ </a:t>
                      </a:r>
                      <a:r>
                        <a:rPr lang="bg-BG" sz="1600" b="1" dirty="0" smtClean="0"/>
                        <a:t>34,70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9,67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169,25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113,45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</a:tr>
              <a:tr h="567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1год –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bg-BG" sz="1600" b="1" dirty="0" smtClean="0"/>
                        <a:t>1713,70</a:t>
                      </a:r>
                      <a:r>
                        <a:rPr lang="bg-BG" sz="1600" baseline="0" dirty="0" smtClean="0"/>
                        <a:t> лв</a:t>
                      </a:r>
                      <a:endParaRPr lang="bg-BG" sz="1600" dirty="0" smtClean="0"/>
                    </a:p>
                    <a:p>
                      <a:r>
                        <a:rPr lang="bg-BG" sz="1600" b="1" dirty="0" smtClean="0"/>
                        <a:t>96</a:t>
                      </a:r>
                      <a:r>
                        <a:rPr lang="bg-BG" sz="1600" dirty="0" smtClean="0"/>
                        <a:t> </a:t>
                      </a:r>
                      <a:r>
                        <a:rPr lang="bg-BG" sz="1600" baseline="0" dirty="0" smtClean="0"/>
                        <a:t>нощни смени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≈</a:t>
                      </a:r>
                      <a:r>
                        <a:rPr lang="bg-BG" sz="1600" b="1" dirty="0" smtClean="0"/>
                        <a:t>137,09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≈ </a:t>
                      </a:r>
                      <a:r>
                        <a:rPr lang="bg-BG" sz="1600" b="1" dirty="0" smtClean="0"/>
                        <a:t>416,40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116,01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2030,96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1361,45</a:t>
                      </a:r>
                      <a:endParaRPr lang="bg-BG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Кампания за достойни условия и заплащане на нощния труд</a:t>
            </a:r>
            <a:endParaRPr lang="bg-BG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2000" dirty="0" smtClean="0"/>
              <a:t>Формулирането на проблема и началото на кампанията  бе поставено с решение на </a:t>
            </a:r>
            <a:r>
              <a:rPr lang="bg-BG" sz="2000" dirty="0" smtClean="0"/>
              <a:t> </a:t>
            </a:r>
            <a:r>
              <a:rPr lang="bg-BG" sz="2000" dirty="0" smtClean="0"/>
              <a:t>на КТ </a:t>
            </a:r>
            <a:r>
              <a:rPr lang="ru-RU" sz="2000" dirty="0" smtClean="0"/>
              <a:t>„ </a:t>
            </a:r>
            <a:r>
              <a:rPr lang="bg-BG" sz="2000" dirty="0" smtClean="0"/>
              <a:t>Подкрепа” от 22 март 2018 г</a:t>
            </a:r>
            <a:r>
              <a:rPr lang="bg-BG" sz="2000" dirty="0" smtClean="0"/>
              <a:t>., а на 20 април 2018  бе дадена пресконференция.</a:t>
            </a:r>
            <a:endParaRPr lang="bg-BG" sz="2000" dirty="0" smtClean="0"/>
          </a:p>
          <a:p>
            <a:pPr>
              <a:buNone/>
            </a:pPr>
            <a:endParaRPr lang="bg-BG" sz="2000" dirty="0" smtClean="0"/>
          </a:p>
          <a:p>
            <a:pPr>
              <a:buNone/>
            </a:pPr>
            <a:r>
              <a:rPr lang="bg-BG" sz="2000" dirty="0" smtClean="0"/>
              <a:t>С цел запознаване с позициите на експертите и с новите изследвания, свързани с полагането на нощен труд, КТ </a:t>
            </a:r>
            <a:r>
              <a:rPr lang="ru-RU" sz="2000" dirty="0" smtClean="0"/>
              <a:t>„ </a:t>
            </a:r>
            <a:r>
              <a:rPr lang="bg-BG" sz="2000" dirty="0" smtClean="0"/>
              <a:t>Подкрепа” о</a:t>
            </a:r>
            <a:r>
              <a:rPr lang="ru-RU" sz="2000" dirty="0" smtClean="0"/>
              <a:t>рганизира </a:t>
            </a:r>
            <a:r>
              <a:rPr lang="bg-BG" sz="2000" dirty="0" smtClean="0"/>
              <a:t>на 20.06.2018 г. , с помощта на Фондация </a:t>
            </a:r>
            <a:r>
              <a:rPr lang="ru-RU" sz="2000" dirty="0" smtClean="0"/>
              <a:t>„</a:t>
            </a:r>
            <a:r>
              <a:rPr lang="bg-BG" sz="2000" dirty="0" smtClean="0"/>
              <a:t>Фридрих Еберт” офис София, кръгла маса на тема </a:t>
            </a:r>
            <a:r>
              <a:rPr lang="ru-RU" sz="2000" dirty="0" smtClean="0"/>
              <a:t>„За достойни условия и заплащане на нощния труд и предотвратяване на последствията от него“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На кръглата маса взеха участие представители на МТСП, ГИТ , КТ „Подкрепа“, БЛС, БАПЗГ и СФСМВР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На кръглата маса бе подписано споразумение между КТ „Подкрепа“, БЛС, БАПЗГ и СФСМВР за общи действия за решаване на проблемите свързани с полагането на нощния труд</a:t>
            </a:r>
          </a:p>
          <a:p>
            <a:pPr>
              <a:buNone/>
            </a:pPr>
            <a:r>
              <a:rPr lang="bg-BG" sz="1500" dirty="0" smtClean="0"/>
              <a:t>Всички видеа с презентациите на експертите и на участниците на</a:t>
            </a:r>
            <a:r>
              <a:rPr lang="en-US" sz="1500" dirty="0" smtClean="0"/>
              <a:t> YouTube </a:t>
            </a:r>
            <a:r>
              <a:rPr lang="bg-BG" sz="1500" dirty="0" smtClean="0"/>
              <a:t>канала:  </a:t>
            </a:r>
            <a:r>
              <a:rPr lang="ru-RU" sz="1500" b="1" dirty="0" smtClean="0">
                <a:hlinkClick r:id="rId2"/>
              </a:rPr>
              <a:t>Кампания нощен труд – YouTube  </a:t>
            </a:r>
            <a:r>
              <a:rPr lang="ru-RU" sz="1500" dirty="0" smtClean="0">
                <a:hlinkClick r:id="rId2"/>
              </a:rPr>
              <a:t/>
            </a:r>
            <a:br>
              <a:rPr lang="ru-RU" sz="1500" dirty="0" smtClean="0">
                <a:hlinkClick r:id="rId2"/>
              </a:rPr>
            </a:br>
            <a:r>
              <a:rPr lang="ru-RU" sz="1500" i="1" dirty="0" smtClean="0">
                <a:hlinkClick r:id="rId2"/>
              </a:rPr>
              <a:t>https://www.youtube.com/channel/UCXmQ870ISOjEs280Bc7j-Ew</a:t>
            </a:r>
            <a:endParaRPr lang="ru-RU" sz="15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На 3 октомври 2018 г. КТ „Подкрепа“ внесе в КДФР към НСТС предложение за промяна на заплащането на нощния труд, а на 22 октомври се проведе първото й заседание</a:t>
            </a:r>
            <a:r>
              <a:rPr lang="ru-RU" sz="2000" dirty="0" smtClean="0"/>
              <a:t>. </a:t>
            </a:r>
            <a:r>
              <a:rPr lang="ru-RU" sz="2000" dirty="0" smtClean="0"/>
              <a:t>На 2 ноември е насрочено второ заседание на </a:t>
            </a:r>
            <a:r>
              <a:rPr lang="ru-RU" sz="2000" dirty="0" smtClean="0"/>
              <a:t>КДФР към </a:t>
            </a:r>
            <a:r>
              <a:rPr lang="ru-RU" sz="2000" dirty="0" smtClean="0"/>
              <a:t>НСТС.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Днес 30 октомври - втора кръгла </a:t>
            </a:r>
            <a:r>
              <a:rPr lang="bg-BG" sz="2000" dirty="0" smtClean="0"/>
              <a:t> маса за нощния труд</a:t>
            </a:r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solidFill>
                  <a:srgbClr val="002060"/>
                </a:solidFill>
              </a:rPr>
              <a:t>Някои резултати от прилагането на предлагания принцип </a:t>
            </a:r>
            <a:br>
              <a:rPr lang="bg-BG" sz="2800" b="1" dirty="0" smtClean="0">
                <a:solidFill>
                  <a:srgbClr val="002060"/>
                </a:solidFill>
              </a:rPr>
            </a:br>
            <a:r>
              <a:rPr lang="bg-BG" sz="2800" b="1" dirty="0" smtClean="0">
                <a:solidFill>
                  <a:srgbClr val="002060"/>
                </a:solidFill>
              </a:rPr>
              <a:t>на заплащане на нощния труд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14422"/>
            <a:ext cx="7643866" cy="535785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bg-BG" sz="2000" dirty="0" smtClean="0"/>
              <a:t>Общата </a:t>
            </a:r>
            <a:r>
              <a:rPr lang="bg-BG" sz="2000" b="1" dirty="0" smtClean="0"/>
              <a:t>годишна</a:t>
            </a:r>
            <a:r>
              <a:rPr lang="bg-BG" sz="2000" dirty="0" smtClean="0"/>
              <a:t> здравноосигурителната вноска (ЗОВ) </a:t>
            </a:r>
          </a:p>
          <a:p>
            <a:pPr marL="457200" indent="-457200">
              <a:buNone/>
            </a:pPr>
            <a:r>
              <a:rPr lang="bg-BG" sz="2000" b="1" dirty="0" smtClean="0"/>
              <a:t>	от работодателя и работника</a:t>
            </a:r>
          </a:p>
          <a:p>
            <a:pPr marL="457200" indent="-457200">
              <a:buNone/>
            </a:pPr>
            <a:r>
              <a:rPr lang="bg-BG" sz="2000" b="1" dirty="0" smtClean="0"/>
              <a:t>	</a:t>
            </a:r>
            <a:r>
              <a:rPr lang="bg-BG" sz="2000" dirty="0" smtClean="0"/>
              <a:t>за</a:t>
            </a:r>
            <a:r>
              <a:rPr lang="bg-BG" sz="2000" b="1" dirty="0" smtClean="0"/>
              <a:t>  </a:t>
            </a:r>
            <a:r>
              <a:rPr lang="bg-BG" sz="2000" dirty="0" smtClean="0"/>
              <a:t>96 нощни смени (средно 8 за 1 месец),</a:t>
            </a:r>
          </a:p>
          <a:p>
            <a:pPr marL="457200" indent="-457200">
              <a:buNone/>
            </a:pPr>
            <a:r>
              <a:rPr lang="bg-BG" sz="2000" dirty="0" smtClean="0"/>
              <a:t>	от  </a:t>
            </a:r>
            <a:r>
              <a:rPr lang="bg-BG" sz="2000" b="1" dirty="0" smtClean="0"/>
              <a:t>13,44  </a:t>
            </a:r>
            <a:r>
              <a:rPr lang="bg-BG" sz="2000" dirty="0" smtClean="0"/>
              <a:t>ще стане  </a:t>
            </a:r>
            <a:r>
              <a:rPr lang="bg-BG" sz="2000" b="1" dirty="0" smtClean="0"/>
              <a:t>137,09 лв</a:t>
            </a:r>
          </a:p>
          <a:p>
            <a:pPr marL="457200" indent="-457200">
              <a:buNone/>
            </a:pPr>
            <a:r>
              <a:rPr lang="bg-BG" sz="1100" b="1" dirty="0" smtClean="0"/>
              <a:t> </a:t>
            </a:r>
          </a:p>
          <a:p>
            <a:pPr marL="457200" indent="-457200">
              <a:buNone/>
            </a:pPr>
            <a:r>
              <a:rPr lang="bg-BG" sz="1100" b="1" dirty="0" smtClean="0"/>
              <a:t>	</a:t>
            </a:r>
            <a:r>
              <a:rPr lang="bg-BG" sz="2000" dirty="0" smtClean="0"/>
              <a:t>Общата </a:t>
            </a:r>
            <a:r>
              <a:rPr lang="bg-BG" sz="2000" b="1" dirty="0" smtClean="0"/>
              <a:t>годишна</a:t>
            </a:r>
            <a:r>
              <a:rPr lang="bg-BG" sz="2000" dirty="0" smtClean="0"/>
              <a:t> пенсионноосигурителната вноска (ПОВ)          </a:t>
            </a:r>
            <a:r>
              <a:rPr lang="bg-BG" sz="2000" b="1" dirty="0" smtClean="0"/>
              <a:t>от работодателя и работника  </a:t>
            </a:r>
            <a:r>
              <a:rPr lang="bg-BG" sz="2000" dirty="0" smtClean="0"/>
              <a:t>от</a:t>
            </a:r>
            <a:r>
              <a:rPr lang="bg-BG" sz="2000" b="1" dirty="0" smtClean="0"/>
              <a:t> 33,26  </a:t>
            </a:r>
            <a:r>
              <a:rPr lang="bg-BG" sz="2000" dirty="0" smtClean="0"/>
              <a:t>ще стане  </a:t>
            </a:r>
            <a:r>
              <a:rPr lang="bg-BG" sz="2000" b="1" dirty="0" smtClean="0"/>
              <a:t>339,29 лв</a:t>
            </a:r>
          </a:p>
          <a:p>
            <a:pPr marL="457200" indent="-457200" algn="ctr">
              <a:buNone/>
            </a:pPr>
            <a:r>
              <a:rPr lang="bg-BG" sz="2000" b="1" dirty="0" smtClean="0"/>
              <a:t>	</a:t>
            </a:r>
          </a:p>
          <a:p>
            <a:pPr marL="457200" indent="-457200">
              <a:buAutoNum type="arabicPeriod" startAt="2"/>
            </a:pPr>
            <a:r>
              <a:rPr lang="bg-BG" sz="2000" b="1" dirty="0" smtClean="0"/>
              <a:t>За 1 месец нощен труд</a:t>
            </a:r>
            <a:r>
              <a:rPr lang="bg-BG" sz="2000" dirty="0" smtClean="0"/>
              <a:t>,  т.е. </a:t>
            </a:r>
            <a:r>
              <a:rPr lang="bg-BG" sz="2000" b="1" dirty="0" smtClean="0"/>
              <a:t>8 </a:t>
            </a:r>
            <a:r>
              <a:rPr lang="bg-BG" sz="2000" dirty="0" smtClean="0"/>
              <a:t>нощни смени – </a:t>
            </a:r>
          </a:p>
          <a:p>
            <a:pPr marL="457200" indent="-457200">
              <a:buNone/>
            </a:pPr>
            <a:r>
              <a:rPr lang="bg-BG" sz="2000" dirty="0" smtClean="0"/>
              <a:t>	работникът  ще получава </a:t>
            </a:r>
            <a:r>
              <a:rPr lang="bg-BG" sz="2000" b="1" dirty="0" smtClean="0"/>
              <a:t>общо</a:t>
            </a:r>
            <a:r>
              <a:rPr lang="bg-BG" sz="2000" dirty="0" smtClean="0"/>
              <a:t> </a:t>
            </a:r>
            <a:r>
              <a:rPr lang="bg-BG" sz="2000" b="1" dirty="0" smtClean="0"/>
              <a:t>113,45 </a:t>
            </a:r>
            <a:r>
              <a:rPr lang="bg-BG" sz="2000" dirty="0" smtClean="0"/>
              <a:t>лв</a:t>
            </a:r>
          </a:p>
          <a:p>
            <a:pPr marL="457200" indent="-457200">
              <a:buNone/>
            </a:pPr>
            <a:r>
              <a:rPr lang="bg-BG" sz="1200" dirty="0" smtClean="0"/>
              <a:t>	 </a:t>
            </a:r>
            <a:r>
              <a:rPr lang="bg-BG" sz="2000" dirty="0" smtClean="0"/>
              <a:t>от които </a:t>
            </a:r>
            <a:r>
              <a:rPr lang="bg-BG" sz="2000" b="1" dirty="0" smtClean="0"/>
              <a:t>22% </a:t>
            </a:r>
            <a:r>
              <a:rPr lang="bg-BG" sz="2000" b="1" dirty="0" smtClean="0"/>
              <a:t>(25,60 </a:t>
            </a:r>
            <a:r>
              <a:rPr lang="bg-BG" sz="2000" b="1" dirty="0" smtClean="0"/>
              <a:t>лв)</a:t>
            </a:r>
            <a:r>
              <a:rPr lang="bg-BG" sz="2000" dirty="0" smtClean="0"/>
              <a:t> за транспорт за </a:t>
            </a:r>
            <a:r>
              <a:rPr lang="bg-BG" sz="2000" dirty="0" smtClean="0"/>
              <a:t>8-те </a:t>
            </a:r>
            <a:r>
              <a:rPr lang="bg-BG" sz="2000" dirty="0" smtClean="0"/>
              <a:t>нощни смени</a:t>
            </a:r>
          </a:p>
          <a:p>
            <a:pPr marL="457200" indent="-457200">
              <a:buNone/>
            </a:pPr>
            <a:r>
              <a:rPr lang="bg-BG" sz="2000" dirty="0" smtClean="0"/>
              <a:t>	</a:t>
            </a:r>
            <a:endParaRPr lang="bg-BG" sz="2000" dirty="0" smtClean="0"/>
          </a:p>
          <a:p>
            <a:pPr marL="457200" indent="-457200">
              <a:buNone/>
            </a:pPr>
            <a:r>
              <a:rPr lang="bg-BG" sz="2000" b="1" dirty="0" smtClean="0"/>
              <a:t>	</a:t>
            </a:r>
            <a:r>
              <a:rPr lang="bg-BG" sz="2000" b="1" dirty="0" smtClean="0"/>
              <a:t>За </a:t>
            </a:r>
            <a:r>
              <a:rPr lang="bg-BG" sz="2000" b="1" dirty="0" smtClean="0"/>
              <a:t>1 година нощен труд</a:t>
            </a:r>
            <a:r>
              <a:rPr lang="bg-BG" sz="2000" dirty="0" smtClean="0"/>
              <a:t>,  т.е. </a:t>
            </a:r>
            <a:r>
              <a:rPr lang="bg-BG" sz="2000" b="1" dirty="0" smtClean="0"/>
              <a:t>96 нощни смени </a:t>
            </a:r>
            <a:r>
              <a:rPr lang="bg-BG" sz="2000" dirty="0" smtClean="0"/>
              <a:t>– </a:t>
            </a:r>
          </a:p>
          <a:p>
            <a:pPr marL="457200" indent="-457200">
              <a:buNone/>
            </a:pPr>
            <a:r>
              <a:rPr lang="bg-BG" sz="2000" dirty="0" smtClean="0"/>
              <a:t>	работникът ще получава </a:t>
            </a:r>
            <a:r>
              <a:rPr lang="bg-BG" sz="2000" b="1" dirty="0" smtClean="0"/>
              <a:t>общо</a:t>
            </a:r>
            <a:r>
              <a:rPr lang="bg-BG" sz="2000" dirty="0" smtClean="0"/>
              <a:t> </a:t>
            </a:r>
            <a:r>
              <a:rPr lang="bg-BG" sz="2000" b="1" dirty="0" smtClean="0"/>
              <a:t>1361,45 </a:t>
            </a:r>
            <a:r>
              <a:rPr lang="bg-BG" sz="2000" dirty="0" smtClean="0"/>
              <a:t>лв,</a:t>
            </a:r>
          </a:p>
          <a:p>
            <a:pPr marL="457200" indent="-457200">
              <a:buNone/>
            </a:pPr>
            <a:r>
              <a:rPr lang="bg-BG" sz="2000" b="1" dirty="0" smtClean="0"/>
              <a:t>	</a:t>
            </a:r>
            <a:r>
              <a:rPr lang="bg-BG" sz="2000" dirty="0" smtClean="0"/>
              <a:t>от които </a:t>
            </a:r>
            <a:r>
              <a:rPr lang="bg-BG" sz="2000" b="1" dirty="0" smtClean="0"/>
              <a:t>22% (307,20 лв) </a:t>
            </a:r>
            <a:r>
              <a:rPr lang="bg-BG" sz="2000" dirty="0" smtClean="0"/>
              <a:t>за транспорт за 96-те нощни смени</a:t>
            </a:r>
            <a:endParaRPr lang="bg-BG" sz="1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solidFill>
                  <a:srgbClr val="002060"/>
                </a:solidFill>
              </a:rPr>
              <a:t>Някои резултати от прилагането на предлагания принцип </a:t>
            </a:r>
            <a:br>
              <a:rPr lang="bg-BG" sz="2800" b="1" dirty="0" smtClean="0">
                <a:solidFill>
                  <a:srgbClr val="002060"/>
                </a:solidFill>
              </a:rPr>
            </a:br>
            <a:r>
              <a:rPr lang="bg-BG" sz="2800" b="1" dirty="0" smtClean="0">
                <a:solidFill>
                  <a:srgbClr val="002060"/>
                </a:solidFill>
              </a:rPr>
              <a:t>на заплащане на нощния труд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358246" cy="5500726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endParaRPr lang="bg-BG" sz="1100" b="1" dirty="0" smtClean="0"/>
          </a:p>
          <a:p>
            <a:pPr marL="457200" indent="-457200">
              <a:buAutoNum type="arabicPeriod" startAt="3"/>
            </a:pPr>
            <a:r>
              <a:rPr lang="bg-BG" sz="2000" b="1" dirty="0" smtClean="0"/>
              <a:t>Отчисленията на средства </a:t>
            </a:r>
            <a:r>
              <a:rPr lang="bg-BG" sz="2000" dirty="0" smtClean="0"/>
              <a:t>за здравно, пенсионно и социално осигуряване ще се увеличат</a:t>
            </a:r>
            <a:r>
              <a:rPr lang="bg-BG" sz="2000" b="1" dirty="0" smtClean="0"/>
              <a:t> без да могат да покрият риска на работещите нощен труд</a:t>
            </a:r>
          </a:p>
          <a:p>
            <a:pPr marL="457200" indent="-457200">
              <a:buNone/>
            </a:pPr>
            <a:r>
              <a:rPr lang="bg-BG" sz="2000" b="1" dirty="0" smtClean="0"/>
              <a:t> </a:t>
            </a:r>
          </a:p>
          <a:p>
            <a:pPr marL="457200" indent="-457200">
              <a:buNone/>
            </a:pPr>
            <a:r>
              <a:rPr lang="bg-BG" sz="2000" b="1" dirty="0" smtClean="0"/>
              <a:t>4.	Възможностите за възстановяване </a:t>
            </a:r>
            <a:r>
              <a:rPr lang="bg-BG" sz="2000" dirty="0" smtClean="0"/>
              <a:t>от нощния труд, </a:t>
            </a:r>
            <a:r>
              <a:rPr lang="bg-BG" sz="2000" b="1" dirty="0" smtClean="0"/>
              <a:t>няма да достигат и при новото заплащане</a:t>
            </a:r>
            <a:r>
              <a:rPr lang="bg-BG" sz="2000" dirty="0" smtClean="0"/>
              <a:t>, но поне няма да заделя лични средства за </a:t>
            </a:r>
            <a:r>
              <a:rPr lang="bg-BG" sz="2000" b="1" dirty="0" smtClean="0"/>
              <a:t>транспорта</a:t>
            </a:r>
            <a:r>
              <a:rPr lang="bg-BG" sz="2000" dirty="0" smtClean="0"/>
              <a:t> за нощния труд  </a:t>
            </a:r>
            <a:r>
              <a:rPr lang="bg-BG" sz="2000" b="1" dirty="0" smtClean="0"/>
              <a:t> </a:t>
            </a:r>
          </a:p>
          <a:p>
            <a:pPr marL="457200" indent="-457200">
              <a:buNone/>
            </a:pPr>
            <a:r>
              <a:rPr lang="bg-BG" sz="2000" b="1" dirty="0" smtClean="0"/>
              <a:t>		</a:t>
            </a:r>
          </a:p>
          <a:p>
            <a:pPr marL="457200" indent="-457200">
              <a:buNone/>
            </a:pPr>
            <a:r>
              <a:rPr lang="bg-BG" sz="2000" b="1" dirty="0" smtClean="0"/>
              <a:t>	За другите необходими разходи  </a:t>
            </a:r>
            <a:r>
              <a:rPr lang="bg-BG" sz="2000" dirty="0" smtClean="0"/>
              <a:t>срещу износването на организма и психичното натоварване</a:t>
            </a:r>
            <a:r>
              <a:rPr lang="bg-BG" sz="2000" b="1" dirty="0" smtClean="0"/>
              <a:t>:  </a:t>
            </a:r>
          </a:p>
          <a:p>
            <a:pPr marL="1257300" lvl="2" indent="-457200">
              <a:spcBef>
                <a:spcPts val="0"/>
              </a:spcBef>
            </a:pPr>
            <a:r>
              <a:rPr lang="bg-BG" sz="2000" b="1" dirty="0" smtClean="0"/>
              <a:t>	</a:t>
            </a:r>
            <a:r>
              <a:rPr lang="bg-BG" sz="2000" dirty="0" smtClean="0"/>
              <a:t>за рационално хранене, </a:t>
            </a:r>
            <a:endParaRPr lang="bg-BG" sz="2000" dirty="0" smtClean="0"/>
          </a:p>
          <a:p>
            <a:pPr marL="1257300" lvl="2" indent="-457200">
              <a:spcBef>
                <a:spcPts val="0"/>
              </a:spcBef>
            </a:pPr>
            <a:r>
              <a:rPr lang="bg-BG" sz="2000" dirty="0" smtClean="0"/>
              <a:t>	</a:t>
            </a:r>
            <a:r>
              <a:rPr lang="bg-BG" sz="2000" dirty="0" smtClean="0"/>
              <a:t>лечение,</a:t>
            </a:r>
          </a:p>
          <a:p>
            <a:pPr marL="1257300" lvl="2" indent="-457200">
              <a:spcBef>
                <a:spcPts val="0"/>
              </a:spcBef>
            </a:pPr>
            <a:r>
              <a:rPr lang="bg-BG" sz="2000" dirty="0" smtClean="0"/>
              <a:t>	</a:t>
            </a:r>
            <a:r>
              <a:rPr lang="bg-BG" sz="2000" dirty="0" smtClean="0"/>
              <a:t>рехабилитационни </a:t>
            </a:r>
            <a:r>
              <a:rPr lang="bg-BG" sz="2000" dirty="0" smtClean="0"/>
              <a:t>процедури, </a:t>
            </a:r>
            <a:endParaRPr lang="bg-BG" sz="2000" dirty="0" smtClean="0"/>
          </a:p>
          <a:p>
            <a:pPr marL="1257300" lvl="2" indent="-457200">
              <a:spcBef>
                <a:spcPts val="0"/>
              </a:spcBef>
            </a:pPr>
            <a:r>
              <a:rPr lang="bg-BG" sz="2000" dirty="0" smtClean="0"/>
              <a:t>	з</a:t>
            </a:r>
            <a:r>
              <a:rPr lang="bg-BG" sz="2000" dirty="0" smtClean="0"/>
              <a:t>а </a:t>
            </a:r>
            <a:r>
              <a:rPr lang="bg-BG" sz="2000" dirty="0" smtClean="0"/>
              <a:t>възмездяване разходи за отсъствието му от семейството, </a:t>
            </a:r>
            <a:r>
              <a:rPr lang="bg-BG" sz="2000" dirty="0" smtClean="0"/>
              <a:t> </a:t>
            </a:r>
          </a:p>
          <a:p>
            <a:pPr marL="1257300" lvl="2" indent="-457200">
              <a:spcBef>
                <a:spcPts val="0"/>
              </a:spcBef>
            </a:pPr>
            <a:r>
              <a:rPr lang="bg-BG" sz="2000" dirty="0" smtClean="0"/>
              <a:t>	</a:t>
            </a:r>
            <a:r>
              <a:rPr lang="bg-BG" sz="2000" dirty="0" smtClean="0"/>
              <a:t>лекарства,</a:t>
            </a:r>
          </a:p>
          <a:p>
            <a:pPr marL="1257300" lvl="2" indent="-457200">
              <a:spcBef>
                <a:spcPts val="0"/>
              </a:spcBef>
            </a:pPr>
            <a:r>
              <a:rPr lang="bg-BG" sz="2000" dirty="0" smtClean="0"/>
              <a:t> </a:t>
            </a:r>
            <a:r>
              <a:rPr lang="bg-BG" sz="2000" dirty="0" smtClean="0"/>
              <a:t> 	</a:t>
            </a:r>
            <a:r>
              <a:rPr lang="bg-BG" sz="2000" dirty="0" smtClean="0"/>
              <a:t>качествен </a:t>
            </a:r>
            <a:r>
              <a:rPr lang="bg-BG" sz="2000" dirty="0" smtClean="0"/>
              <a:t>отдих </a:t>
            </a:r>
            <a:endParaRPr lang="bg-BG" sz="2000" dirty="0" smtClean="0"/>
          </a:p>
          <a:p>
            <a:pPr marL="857250" lvl="1" indent="-457200">
              <a:spcBef>
                <a:spcPts val="0"/>
              </a:spcBef>
              <a:buNone/>
            </a:pPr>
            <a:endParaRPr lang="bg-BG" sz="1000" b="1" dirty="0" smtClean="0"/>
          </a:p>
          <a:p>
            <a:pPr marL="857250" lvl="1" indent="-457200">
              <a:spcBef>
                <a:spcPts val="0"/>
              </a:spcBef>
              <a:buNone/>
            </a:pPr>
            <a:r>
              <a:rPr lang="bg-BG" sz="2000" b="1" dirty="0" smtClean="0"/>
              <a:t>ще </a:t>
            </a:r>
            <a:r>
              <a:rPr lang="bg-BG" sz="2000" b="1" dirty="0" smtClean="0"/>
              <a:t>останат минимални средства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		</a:t>
            </a:r>
            <a:br>
              <a:rPr lang="bg-BG" dirty="0" smtClean="0"/>
            </a:br>
            <a:endParaRPr lang="bg-BG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429684" cy="507207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Ограничаване на нощния труд , съгласно изискванията </a:t>
            </a:r>
          </a:p>
          <a:p>
            <a:pPr>
              <a:buNone/>
            </a:pPr>
            <a:r>
              <a:rPr lang="ru-RU" sz="2400" b="1" dirty="0" smtClean="0"/>
              <a:t>      на Директива 2003/88/ЕО и </a:t>
            </a:r>
            <a:r>
              <a:rPr lang="bg-BG" sz="2400" b="1" dirty="0" smtClean="0"/>
              <a:t>Доклада </a:t>
            </a:r>
            <a:r>
              <a:rPr lang="bg-BG" sz="2400" b="1" dirty="0"/>
              <a:t>на </a:t>
            </a:r>
            <a:r>
              <a:rPr lang="bg-BG" sz="2400" b="1" dirty="0" smtClean="0"/>
              <a:t>ЕК от </a:t>
            </a:r>
            <a:r>
              <a:rPr lang="ru-RU" sz="2400" b="1" dirty="0" smtClean="0"/>
              <a:t>26.4.2017 г. </a:t>
            </a:r>
            <a:r>
              <a:rPr lang="bg-BG" sz="2400" b="1" dirty="0" smtClean="0"/>
              <a:t>:</a:t>
            </a:r>
            <a:endParaRPr lang="bg-BG" sz="2400" b="1" dirty="0"/>
          </a:p>
          <a:p>
            <a:pPr marL="0" indent="0">
              <a:buNone/>
            </a:pPr>
            <a:r>
              <a:rPr lang="bg-BG" sz="2200" dirty="0"/>
              <a:t>  </a:t>
            </a:r>
          </a:p>
          <a:p>
            <a:pPr marL="0" indent="0">
              <a:buNone/>
            </a:pPr>
            <a:r>
              <a:rPr lang="bg-BG" sz="2200" b="1" dirty="0"/>
              <a:t>–</a:t>
            </a:r>
            <a:r>
              <a:rPr lang="bg-BG" sz="2200" b="1" dirty="0" smtClean="0"/>
              <a:t> при нощен труд и сумирано изчисляване на работното време</a:t>
            </a:r>
          </a:p>
          <a:p>
            <a:pPr marL="0" indent="0">
              <a:buNone/>
            </a:pPr>
            <a:r>
              <a:rPr lang="bg-BG" sz="2200" dirty="0" smtClean="0"/>
              <a:t>           – само за определени професии и дейности – определени в Директивата</a:t>
            </a:r>
          </a:p>
          <a:p>
            <a:pPr marL="0" indent="0">
              <a:buNone/>
            </a:pPr>
            <a:r>
              <a:rPr lang="bg-BG" sz="2200" dirty="0" smtClean="0"/>
              <a:t>           – </a:t>
            </a:r>
            <a:r>
              <a:rPr lang="bg-BG" sz="2200" dirty="0"/>
              <a:t>работната седмица от 56 на 48 часа</a:t>
            </a:r>
          </a:p>
          <a:p>
            <a:pPr marL="0" indent="0">
              <a:buNone/>
            </a:pPr>
            <a:r>
              <a:rPr lang="bg-BG" sz="2200" dirty="0"/>
              <a:t> </a:t>
            </a:r>
            <a:r>
              <a:rPr lang="bg-BG" sz="2200" dirty="0" smtClean="0"/>
              <a:t>          – работният </a:t>
            </a:r>
            <a:r>
              <a:rPr lang="bg-BG" sz="2200" dirty="0"/>
              <a:t>график от 6 на </a:t>
            </a:r>
            <a:r>
              <a:rPr lang="bg-BG" sz="2200" dirty="0" smtClean="0"/>
              <a:t>3 месеца при нощен труд</a:t>
            </a:r>
          </a:p>
          <a:p>
            <a:pPr marL="0" indent="0">
              <a:buNone/>
            </a:pPr>
            <a:r>
              <a:rPr lang="bg-BG" sz="2200" dirty="0" smtClean="0"/>
              <a:t>           – право на отказ на работника</a:t>
            </a:r>
            <a:endParaRPr lang="bg-BG" sz="2200" dirty="0"/>
          </a:p>
          <a:p>
            <a:pPr marL="0" indent="0">
              <a:buNone/>
            </a:pPr>
            <a:endParaRPr lang="bg-BG" sz="1500" b="1" dirty="0" smtClean="0"/>
          </a:p>
          <a:p>
            <a:pPr marL="0" indent="0">
              <a:buNone/>
            </a:pPr>
            <a:r>
              <a:rPr lang="bg-BG" sz="2400" b="1" dirty="0" smtClean="0"/>
              <a:t>– </a:t>
            </a:r>
            <a:r>
              <a:rPr lang="bg-BG" sz="2200" b="1" dirty="0"/>
              <a:t>брой поредни нощни смени в седмицата от 5 на </a:t>
            </a:r>
            <a:r>
              <a:rPr lang="bg-BG" sz="2200" b="1" dirty="0" smtClean="0"/>
              <a:t>3 – </a:t>
            </a:r>
            <a:r>
              <a:rPr lang="bg-BG" sz="2200" dirty="0" smtClean="0"/>
              <a:t>в Наредба 15</a:t>
            </a:r>
          </a:p>
          <a:p>
            <a:pPr marL="0" indent="0">
              <a:buNone/>
            </a:pPr>
            <a:endParaRPr lang="bg-BG" sz="2200" dirty="0"/>
          </a:p>
          <a:p>
            <a:pPr marL="0" indent="0">
              <a:buNone/>
            </a:pPr>
            <a:r>
              <a:rPr lang="bg-BG" sz="2200" b="1" dirty="0" smtClean="0"/>
              <a:t>– </a:t>
            </a:r>
            <a:r>
              <a:rPr lang="bg-BG" sz="2200" b="1" dirty="0"/>
              <a:t>минимална междуседмична почивка 35 часа без </a:t>
            </a:r>
            <a:r>
              <a:rPr lang="bg-BG" sz="2200" b="1" dirty="0" smtClean="0"/>
              <a:t>прекъсван</a:t>
            </a:r>
            <a:r>
              <a:rPr lang="en-US" sz="2200" b="1" dirty="0" smtClean="0"/>
              <a:t>e </a:t>
            </a:r>
            <a:endParaRPr lang="bg-BG" sz="2200" b="1" dirty="0" smtClean="0"/>
          </a:p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bg-BG" sz="2200" b="1" dirty="0" smtClean="0"/>
              <a:t>–</a:t>
            </a:r>
            <a:r>
              <a:rPr lang="en-US" sz="2200" b="1" dirty="0" smtClean="0"/>
              <a:t> </a:t>
            </a:r>
            <a:r>
              <a:rPr lang="bg-BG" sz="2200" b="1" dirty="0" smtClean="0"/>
              <a:t>повишени изисквания за условия на труд и почивка в Наредба 15</a:t>
            </a:r>
          </a:p>
          <a:p>
            <a:pPr marL="0" indent="0">
              <a:buNone/>
            </a:pPr>
            <a:r>
              <a:rPr lang="bg-BG" sz="2200" b="1" dirty="0" smtClean="0"/>
              <a:t> </a:t>
            </a:r>
          </a:p>
          <a:p>
            <a:pPr marL="0" indent="0">
              <a:buNone/>
            </a:pPr>
            <a:endParaRPr lang="bg-BG" sz="1600" b="1" dirty="0" smtClean="0"/>
          </a:p>
          <a:p>
            <a:pPr marL="0" indent="0">
              <a:buFont typeface="Wingdings" pitchFamily="2" charset="2"/>
              <a:buChar char="v"/>
            </a:pPr>
            <a:r>
              <a:rPr lang="bg-BG" sz="2400" b="1" dirty="0" smtClean="0"/>
              <a:t> Ратифициране на Конвенция 171 на МОТ за нощния труд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714348" y="1071546"/>
            <a:ext cx="3483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200" b="1" dirty="0">
                <a:solidFill>
                  <a:prstClr val="black"/>
                </a:solidFill>
                <a:ea typeface="+mj-ea"/>
                <a:cs typeface="+mj-cs"/>
              </a:rPr>
              <a:t>(ПОСЛЕДВАЩИ</a:t>
            </a:r>
            <a:endParaRPr lang="bg-BG" sz="2200" b="1" dirty="0"/>
          </a:p>
        </p:txBody>
      </p:sp>
      <p:sp>
        <p:nvSpPr>
          <p:cNvPr id="5" name="Rectangle 4"/>
          <p:cNvSpPr/>
          <p:nvPr/>
        </p:nvSpPr>
        <p:spPr>
          <a:xfrm>
            <a:off x="428596" y="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800" b="1" dirty="0" smtClean="0">
                <a:solidFill>
                  <a:schemeClr val="accent1">
                    <a:lumMod val="50000"/>
                  </a:schemeClr>
                </a:solidFill>
              </a:rPr>
              <a:t>Исканията – обединиха КТ “Подкрепа”, БЛС, БАПЗГ и СФСМВР </a:t>
            </a:r>
            <a:endParaRPr lang="bg-BG" sz="2800" dirty="0"/>
          </a:p>
        </p:txBody>
      </p:sp>
    </p:spTree>
    <p:extLst>
      <p:ext uri="{BB962C8B-B14F-4D97-AF65-F5344CB8AC3E}">
        <p14:creationId xmlns="" xmlns:p14="http://schemas.microsoft.com/office/powerpoint/2010/main" val="5842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bg-BG" sz="3600" b="1" dirty="0" smtClean="0">
                <a:solidFill>
                  <a:schemeClr val="tx2">
                    <a:lumMod val="75000"/>
                  </a:schemeClr>
                </a:solidFill>
              </a:rPr>
              <a:t>Основания за предложението</a:t>
            </a:r>
            <a:endParaRPr lang="bg-BG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7411260"/>
          </a:xfrm>
        </p:spPr>
        <p:txBody>
          <a:bodyPr lIns="36000" rIns="36000">
            <a:spAutoFit/>
          </a:bodyPr>
          <a:lstStyle/>
          <a:p>
            <a:pPr marL="0" indent="0">
              <a:buNone/>
            </a:pPr>
            <a:r>
              <a:rPr lang="bg-BG" sz="2000" b="1" dirty="0" smtClean="0"/>
              <a:t>       </a:t>
            </a:r>
            <a:r>
              <a:rPr lang="bg-BG" sz="1900" b="1" dirty="0" smtClean="0"/>
              <a:t>Нощният труд - над </a:t>
            </a:r>
            <a:r>
              <a:rPr lang="bg-BG" sz="1900" b="1" dirty="0"/>
              <a:t>400 000 </a:t>
            </a:r>
            <a:r>
              <a:rPr lang="bg-BG" sz="1900" b="1" dirty="0" smtClean="0"/>
              <a:t>души у нас</a:t>
            </a:r>
          </a:p>
          <a:p>
            <a:pPr marL="0" indent="0">
              <a:buNone/>
            </a:pPr>
            <a:endParaRPr lang="bg-BG" sz="1200" dirty="0" smtClean="0"/>
          </a:p>
          <a:p>
            <a:pPr marL="400050" lvl="1" indent="0">
              <a:buNone/>
            </a:pPr>
            <a:r>
              <a:rPr lang="bg-BG" sz="1900" b="1" dirty="0" smtClean="0"/>
              <a:t>Новите изследвания на нощния труд </a:t>
            </a:r>
            <a:r>
              <a:rPr lang="bg-BG" sz="1900" dirty="0" smtClean="0"/>
              <a:t>– основно след 2006 г., когато е определена  сегашната стойност на допълнителното заплащане,  </a:t>
            </a:r>
            <a:r>
              <a:rPr lang="bg-BG" sz="1900" b="1" dirty="0" smtClean="0"/>
              <a:t>сочат </a:t>
            </a:r>
            <a:r>
              <a:rPr lang="bg-BG" sz="1900" b="1" u="sng" dirty="0" smtClean="0"/>
              <a:t>нови и увеличени</a:t>
            </a:r>
            <a:r>
              <a:rPr lang="bg-BG" sz="1900" b="1" dirty="0" smtClean="0"/>
              <a:t> </a:t>
            </a:r>
            <a:r>
              <a:rPr lang="bg-BG" sz="1900" b="1" u="sng" dirty="0" smtClean="0"/>
              <a:t>проблеми  и рискове </a:t>
            </a:r>
            <a:r>
              <a:rPr lang="bg-BG" sz="1900" b="1" dirty="0" smtClean="0"/>
              <a:t>за здравето и социалния живот </a:t>
            </a:r>
            <a:r>
              <a:rPr lang="bg-BG" sz="1900" dirty="0" smtClean="0"/>
              <a:t>на полагащите нощен </a:t>
            </a:r>
            <a:r>
              <a:rPr lang="bg-BG" sz="1900" dirty="0" smtClean="0"/>
              <a:t>труд   </a:t>
            </a:r>
            <a:r>
              <a:rPr lang="bg-BG" sz="1900" dirty="0" smtClean="0"/>
              <a:t>и </a:t>
            </a:r>
            <a:r>
              <a:rPr lang="bg-BG" sz="1900" b="1" dirty="0" smtClean="0"/>
              <a:t>категорично определят,  че нощният труд е вреден за здравето.</a:t>
            </a:r>
          </a:p>
          <a:p>
            <a:pPr marL="0" indent="0">
              <a:buNone/>
            </a:pPr>
            <a:endParaRPr lang="bg-BG" sz="1200" b="1" i="1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bg-BG" sz="1900" b="1" i="1" dirty="0" smtClean="0"/>
              <a:t>Световната здравна организация (СЗО)</a:t>
            </a:r>
            <a:r>
              <a:rPr lang="bg-BG" sz="1900" dirty="0" smtClean="0"/>
              <a:t> – </a:t>
            </a:r>
            <a:r>
              <a:rPr lang="bg-BG" sz="1900" b="1" dirty="0" smtClean="0"/>
              <a:t>нощният труд трайно уврежда здравето на работещите:</a:t>
            </a:r>
          </a:p>
          <a:p>
            <a:pPr marL="0" indent="0">
              <a:buNone/>
            </a:pPr>
            <a:endParaRPr lang="bg-BG" sz="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g-BG" sz="1900" b="1" dirty="0" smtClean="0"/>
              <a:t>	 - необходимо</a:t>
            </a:r>
            <a:r>
              <a:rPr lang="en-US" sz="1900" b="1" dirty="0" smtClean="0"/>
              <a:t> </a:t>
            </a:r>
            <a:r>
              <a:rPr lang="bg-BG" sz="1900" b="1" dirty="0" smtClean="0"/>
              <a:t>е качествено възстановяване и </a:t>
            </a:r>
          </a:p>
          <a:p>
            <a:pPr marL="0" indent="0">
              <a:buNone/>
            </a:pPr>
            <a:r>
              <a:rPr lang="bg-BG" sz="1900" b="1" dirty="0" smtClean="0"/>
              <a:t>	-  значителното му ограничаване,</a:t>
            </a:r>
            <a:r>
              <a:rPr lang="bg-BG" sz="1900" dirty="0" smtClean="0"/>
              <a:t> </a:t>
            </a:r>
            <a:r>
              <a:rPr lang="bg-BG" sz="1900" b="1" dirty="0" smtClean="0"/>
              <a:t>където е възможно</a:t>
            </a:r>
          </a:p>
          <a:p>
            <a:pPr marL="0" indent="0">
              <a:buNone/>
            </a:pPr>
            <a:endParaRPr lang="bg-BG" sz="1200" b="1" dirty="0" smtClean="0"/>
          </a:p>
          <a:p>
            <a:pPr marL="457200" indent="-457200">
              <a:buNone/>
            </a:pPr>
            <a:r>
              <a:rPr lang="bg-BG" sz="1900" b="1" dirty="0" smtClean="0"/>
              <a:t>	Увреждането е следствие естеството на нощния труд - упражнява се когато организма биологично е настроен за почивка и сън, което води до различни проблеми:</a:t>
            </a:r>
          </a:p>
          <a:p>
            <a:pPr marL="0" indent="0">
              <a:buNone/>
            </a:pPr>
            <a:endParaRPr lang="bg-BG" sz="1000" b="1" dirty="0" smtClean="0"/>
          </a:p>
          <a:p>
            <a:pPr marL="400050" lvl="1" indent="0">
              <a:buNone/>
            </a:pPr>
            <a:r>
              <a:rPr lang="bg-BG" sz="1900" dirty="0" smtClean="0"/>
              <a:t>	-         </a:t>
            </a:r>
            <a:r>
              <a:rPr lang="bg-BG" sz="1900" b="1" dirty="0" smtClean="0"/>
              <a:t>Физиологични		</a:t>
            </a:r>
            <a:endParaRPr lang="bg-BG" sz="1900" dirty="0" smtClean="0"/>
          </a:p>
          <a:p>
            <a:pPr marL="400050" lvl="1" indent="0">
              <a:buNone/>
            </a:pPr>
            <a:r>
              <a:rPr lang="bg-BG" sz="1900" b="1" dirty="0" smtClean="0"/>
              <a:t>	-         Здравни		    	Демографски проблеми</a:t>
            </a:r>
          </a:p>
          <a:p>
            <a:pPr lvl="1">
              <a:buNone/>
            </a:pPr>
            <a:r>
              <a:rPr lang="bg-BG" sz="1900" b="1" dirty="0" smtClean="0"/>
              <a:t>		-         Социални</a:t>
            </a:r>
            <a:endParaRPr lang="bg-BG" sz="1900" dirty="0" smtClean="0"/>
          </a:p>
          <a:p>
            <a:pPr marL="0" indent="0">
              <a:buNone/>
            </a:pPr>
            <a:r>
              <a:rPr lang="bg-BG" sz="1800" dirty="0" smtClean="0"/>
              <a:t>        </a:t>
            </a:r>
          </a:p>
          <a:p>
            <a:pPr marL="0" indent="0">
              <a:buNone/>
            </a:pPr>
            <a:r>
              <a:rPr lang="bg-BG" sz="1800" dirty="0" smtClean="0"/>
              <a:t>         </a:t>
            </a:r>
            <a:endParaRPr lang="bg-BG" sz="1400" b="1" dirty="0" smtClean="0"/>
          </a:p>
          <a:p>
            <a:pPr>
              <a:buNone/>
            </a:pPr>
            <a:endParaRPr lang="bg-BG" sz="2000" dirty="0" smtClean="0"/>
          </a:p>
          <a:p>
            <a:pPr>
              <a:buFontTx/>
              <a:buChar char="-"/>
            </a:pPr>
            <a:endParaRPr lang="bg-BG" sz="900" dirty="0" smtClean="0"/>
          </a:p>
          <a:p>
            <a:pPr>
              <a:buNone/>
            </a:pPr>
            <a:endParaRPr lang="bg-BG" sz="2000" dirty="0"/>
          </a:p>
        </p:txBody>
      </p:sp>
      <p:sp>
        <p:nvSpPr>
          <p:cNvPr id="4" name="Right Brace 3"/>
          <p:cNvSpPr/>
          <p:nvPr/>
        </p:nvSpPr>
        <p:spPr>
          <a:xfrm>
            <a:off x="3286116" y="5500702"/>
            <a:ext cx="357190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8"/>
          <p:cNvSpPr>
            <a:spLocks noGrp="1"/>
          </p:cNvSpPr>
          <p:nvPr>
            <p:ph type="title"/>
          </p:nvPr>
        </p:nvSpPr>
        <p:spPr>
          <a:xfrm>
            <a:off x="2268538" y="274638"/>
            <a:ext cx="4967287" cy="417512"/>
          </a:xfrm>
        </p:spPr>
        <p:txBody>
          <a:bodyPr>
            <a:normAutofit fontScale="90000"/>
          </a:bodyPr>
          <a:lstStyle/>
          <a:p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6375" y="115888"/>
            <a:ext cx="6335713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5072074"/>
            <a:ext cx="21431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b="1" dirty="0" smtClean="0"/>
              <a:t>Доц. Катя Вангелова</a:t>
            </a:r>
            <a:endParaRPr lang="en-US" sz="1600" b="1" dirty="0" smtClean="0"/>
          </a:p>
          <a:p>
            <a:r>
              <a:rPr lang="bg-BG" sz="1600" b="1" dirty="0" smtClean="0"/>
              <a:t>Национален център по обществено здраве и анализи</a:t>
            </a:r>
            <a:endParaRPr lang="bg-BG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15082"/>
            <a:ext cx="344966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hlinkClick r:id="rId8"/>
              </a:rPr>
              <a:t>https://www.youtube.com/watch?v=kFIlS_2sni4</a:t>
            </a:r>
            <a:endParaRPr lang="bg-BG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643998" cy="1928826"/>
          </a:xfrm>
        </p:spPr>
        <p:txBody>
          <a:bodyPr>
            <a:normAutofit fontScale="90000"/>
          </a:bodyPr>
          <a:lstStyle/>
          <a:p>
            <a:r>
              <a:rPr lang="bg-BG" sz="2200" b="1" dirty="0" smtClean="0"/>
              <a:t/>
            </a:r>
            <a:br>
              <a:rPr lang="bg-BG" sz="2200" b="1" dirty="0" smtClean="0"/>
            </a:br>
            <a:r>
              <a:rPr lang="bg-BG" sz="2200" b="1" dirty="0" smtClean="0"/>
              <a:t/>
            </a:r>
            <a:br>
              <a:rPr lang="bg-BG" sz="2200" b="1" dirty="0" smtClean="0"/>
            </a:br>
            <a:r>
              <a:rPr lang="bg-BG" sz="2200" b="1" dirty="0" smtClean="0"/>
              <a:t/>
            </a:r>
            <a:br>
              <a:rPr lang="bg-BG" sz="2200" b="1" dirty="0" smtClean="0"/>
            </a:br>
            <a:r>
              <a:rPr lang="bg-BG" sz="2200" b="1" dirty="0" smtClean="0"/>
              <a:t/>
            </a:r>
            <a:br>
              <a:rPr lang="bg-BG" sz="2200" b="1" dirty="0" smtClean="0"/>
            </a:br>
            <a:r>
              <a:rPr lang="bg-BG" sz="2200" b="1" dirty="0" smtClean="0"/>
              <a:t/>
            </a:r>
            <a:br>
              <a:rPr lang="bg-BG" sz="2200" b="1" dirty="0" smtClean="0"/>
            </a:br>
            <a:r>
              <a:rPr lang="bg-BG" sz="2700" b="1" dirty="0" smtClean="0"/>
              <a:t>Редица експерименти от последните години показват,              че работата през нощта продължително време                               е изключително вредна за </a:t>
            </a:r>
            <a:r>
              <a:rPr lang="bg-BG" sz="2700" b="1" dirty="0" smtClean="0"/>
              <a:t>здравето</a:t>
            </a:r>
            <a:br>
              <a:rPr lang="bg-BG" sz="2700" b="1" dirty="0" smtClean="0"/>
            </a:br>
            <a:r>
              <a:rPr lang="bg-BG" sz="2700" b="1" dirty="0" smtClean="0"/>
              <a:t/>
            </a:r>
            <a:br>
              <a:rPr lang="bg-BG" sz="2700" b="1" dirty="0" smtClean="0"/>
            </a:br>
            <a:r>
              <a:rPr lang="bg-BG" sz="2000" b="1" dirty="0" smtClean="0"/>
              <a:t>Сара </a:t>
            </a:r>
            <a:r>
              <a:rPr lang="bg-BG" sz="2000" b="1" dirty="0" smtClean="0"/>
              <a:t>Монтагю, BBC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1800" b="1" u="sng" dirty="0" smtClean="0">
                <a:hlinkClick r:id="rId2"/>
              </a:rPr>
              <a:t>http://old.segabg.com/article.php?id=764393</a:t>
            </a: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200" dirty="0" smtClean="0"/>
              <a:t/>
            </a:r>
            <a:br>
              <a:rPr lang="bg-BG" sz="2200" dirty="0" smtClean="0"/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285992"/>
            <a:ext cx="8572560" cy="478634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bg-BG" sz="5000" b="1" dirty="0" smtClean="0"/>
              <a:t>Затлъстяване, диабет, сърдечносъдови болести, рак</a:t>
            </a:r>
            <a:r>
              <a:rPr lang="bg-BG" sz="5000" dirty="0" smtClean="0"/>
              <a:t>. Това е достатъчно депресиращ списък. </a:t>
            </a:r>
            <a:endParaRPr lang="en-US" sz="5000" dirty="0" smtClean="0"/>
          </a:p>
          <a:p>
            <a:pPr>
              <a:lnSpc>
                <a:spcPct val="120000"/>
              </a:lnSpc>
            </a:pPr>
            <a:endParaRPr lang="en-US" sz="1800" dirty="0" smtClean="0"/>
          </a:p>
          <a:p>
            <a:pPr>
              <a:lnSpc>
                <a:spcPct val="120000"/>
              </a:lnSpc>
            </a:pPr>
            <a:r>
              <a:rPr lang="bg-BG" sz="5000" dirty="0" smtClean="0"/>
              <a:t>Но към него трябва да се добави още нещо. Изследванията показват, че </a:t>
            </a:r>
            <a:r>
              <a:rPr lang="bg-BG" sz="5000" b="1" dirty="0" smtClean="0"/>
              <a:t>хората, работили нощем в продължение на 10 години, са остарели с 6 години и половина повече</a:t>
            </a:r>
            <a:r>
              <a:rPr lang="bg-BG" sz="5000" dirty="0" smtClean="0"/>
              <a:t>. Те не можели да помнят, колкото връстниците си, нито да мислят толкова бързо.</a:t>
            </a:r>
            <a:endParaRPr lang="en-US" sz="5000" dirty="0" smtClean="0"/>
          </a:p>
          <a:p>
            <a:pPr>
              <a:lnSpc>
                <a:spcPct val="120000"/>
              </a:lnSpc>
            </a:pPr>
            <a:endParaRPr lang="en-US" sz="1800" dirty="0" smtClean="0"/>
          </a:p>
          <a:p>
            <a:pPr>
              <a:lnSpc>
                <a:spcPct val="120000"/>
              </a:lnSpc>
            </a:pPr>
            <a:r>
              <a:rPr lang="bg-BG" sz="5000" dirty="0" smtClean="0"/>
              <a:t> Американско изследване на 75 000 медицински сестри за период от 22 години показва, че една от всеки десет, работили и през нощта в рамките на шест години, ще умре по-рано.</a:t>
            </a:r>
            <a:r>
              <a:rPr lang="bg-BG" sz="3600" dirty="0" smtClean="0"/>
              <a:t> </a:t>
            </a:r>
            <a:r>
              <a:rPr lang="bg-BG" sz="2900" dirty="0" smtClean="0"/>
              <a:t/>
            </a:r>
            <a:br>
              <a:rPr lang="bg-BG" sz="2900" dirty="0" smtClean="0"/>
            </a:br>
            <a:r>
              <a:rPr lang="bg-BG" sz="2900" dirty="0" smtClean="0"/>
              <a:t/>
            </a:r>
            <a:br>
              <a:rPr lang="bg-BG" sz="2900" dirty="0" smtClean="0"/>
            </a:br>
            <a:r>
              <a:rPr lang="bg-BG" sz="5000" b="1" dirty="0" smtClean="0"/>
              <a:t>Вредата дори не остава само върху нас - </a:t>
            </a:r>
            <a:r>
              <a:rPr lang="bg-BG" sz="5000" dirty="0" smtClean="0"/>
              <a:t> </a:t>
            </a:r>
            <a:br>
              <a:rPr lang="bg-BG" sz="5000" dirty="0" smtClean="0"/>
            </a:br>
            <a:r>
              <a:rPr lang="bg-BG" sz="5000" dirty="0" smtClean="0"/>
              <a:t>		</a:t>
            </a:r>
            <a:r>
              <a:rPr lang="bg-BG" sz="5000" dirty="0" smtClean="0"/>
              <a:t>     </a:t>
            </a:r>
            <a:r>
              <a:rPr lang="bg-BG" sz="5000" dirty="0" smtClean="0"/>
              <a:t>в някои дейности излагаме и</a:t>
            </a:r>
            <a:r>
              <a:rPr lang="bg-BG" sz="5000" b="1" dirty="0" smtClean="0"/>
              <a:t> другите хора на риск</a:t>
            </a:r>
            <a:r>
              <a:rPr lang="bg-BG" sz="5000" dirty="0" smtClean="0"/>
              <a:t>!</a:t>
            </a:r>
            <a:r>
              <a:rPr lang="bg-BG" b="1" dirty="0" smtClean="0"/>
              <a:t>				 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>Основания за исканията –</a:t>
            </a:r>
            <a:b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>необходимост от възстановяване и ограничаване</a:t>
            </a:r>
            <a:b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 marL="514350" indent="-514350" algn="ctr">
              <a:buAutoNum type="romanUcPeriod"/>
            </a:pPr>
            <a:r>
              <a:rPr lang="bg-BG" sz="2600" b="1" dirty="0" smtClean="0"/>
              <a:t>По отношение на заплащането на нощния труд</a:t>
            </a:r>
          </a:p>
          <a:p>
            <a:pPr marL="514350" indent="-514350">
              <a:buNone/>
            </a:pPr>
            <a:endParaRPr lang="bg-BG" sz="1900" b="1" dirty="0" smtClean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 smtClean="0"/>
              <a:t>	</a:t>
            </a:r>
            <a:r>
              <a:rPr lang="bg-BG" sz="1900" dirty="0" smtClean="0"/>
              <a:t>	В Наредбата за структурата и организацията на работната заплата: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1900" b="1" dirty="0" smtClean="0"/>
              <a:t>	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1900" b="1" dirty="0" smtClean="0"/>
              <a:t>		Промяна</a:t>
            </a:r>
            <a:r>
              <a:rPr lang="bg-BG" sz="1900" dirty="0" smtClean="0"/>
              <a:t> </a:t>
            </a:r>
            <a:r>
              <a:rPr lang="bg-BG" sz="1900" b="1" dirty="0" smtClean="0"/>
              <a:t>на принципа на определяне на Допълнителното заплащане за  	нощния труд (ДЗНТ), </a:t>
            </a:r>
            <a:r>
              <a:rPr lang="bg-BG" sz="1900" b="1" u="sng" dirty="0" smtClean="0"/>
              <a:t>като  абсолютна стойност в лева</a:t>
            </a:r>
            <a:endParaRPr lang="bg-BG" sz="1900" b="1" dirty="0" smtClean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</a:pPr>
            <a:endParaRPr lang="bg-BG" sz="1900" dirty="0" smtClean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1900" b="1" dirty="0" smtClean="0"/>
              <a:t>		Този принцип на 2 пъти доведе </a:t>
            </a:r>
            <a:r>
              <a:rPr lang="bg-BG" sz="1900" b="1" u="sng" dirty="0" smtClean="0"/>
              <a:t>за периоди от 10 и 12 години</a:t>
            </a:r>
            <a:r>
              <a:rPr lang="bg-BG" sz="1900" dirty="0" smtClean="0"/>
              <a:t>, то да остане 	</a:t>
            </a:r>
            <a:r>
              <a:rPr lang="bg-BG" sz="1900" b="1" dirty="0" smtClean="0"/>
              <a:t>непроменено</a:t>
            </a:r>
            <a:r>
              <a:rPr lang="bg-BG" sz="1900" dirty="0" smtClean="0"/>
              <a:t>:</a:t>
            </a:r>
          </a:p>
          <a:p>
            <a:pPr marL="0" indent="0">
              <a:buNone/>
            </a:pPr>
            <a:r>
              <a:rPr lang="bg-BG" sz="1900" dirty="0" smtClean="0"/>
              <a:t> </a:t>
            </a:r>
          </a:p>
          <a:p>
            <a:pPr marL="0" indent="0">
              <a:buNone/>
            </a:pPr>
            <a:r>
              <a:rPr lang="bg-BG" sz="1900" b="1" dirty="0" smtClean="0"/>
              <a:t>	 0,07 лв/час </a:t>
            </a:r>
            <a:r>
              <a:rPr lang="bg-BG" sz="1900" dirty="0" smtClean="0"/>
              <a:t>нощен труд от </a:t>
            </a:r>
            <a:r>
              <a:rPr lang="bg-BG" sz="1900" b="1" dirty="0" smtClean="0"/>
              <a:t>1997–2006</a:t>
            </a:r>
            <a:r>
              <a:rPr lang="bg-BG" sz="1900" dirty="0" smtClean="0"/>
              <a:t>   </a:t>
            </a:r>
            <a:r>
              <a:rPr lang="bg-BG" sz="1600" dirty="0" smtClean="0"/>
              <a:t>(1997 минРЗ – 45 лв,  2006 минРЗ – 160 лв)</a:t>
            </a:r>
          </a:p>
          <a:p>
            <a:pPr marL="0" indent="0">
              <a:buFontTx/>
              <a:buChar char="-"/>
            </a:pPr>
            <a:endParaRPr lang="bg-BG" sz="1900" dirty="0" smtClean="0"/>
          </a:p>
          <a:p>
            <a:pPr>
              <a:buNone/>
            </a:pPr>
            <a:r>
              <a:rPr lang="bg-BG" sz="1900" b="1" dirty="0" smtClean="0"/>
              <a:t>		 0,25 лв/час </a:t>
            </a:r>
            <a:r>
              <a:rPr lang="bg-BG" sz="1900" dirty="0" smtClean="0"/>
              <a:t>нощен труд от </a:t>
            </a:r>
            <a:r>
              <a:rPr lang="bg-BG" sz="1900" b="1" dirty="0" smtClean="0"/>
              <a:t>2007-2018</a:t>
            </a:r>
            <a:r>
              <a:rPr lang="bg-BG" sz="1900" dirty="0" smtClean="0"/>
              <a:t>     </a:t>
            </a:r>
            <a:r>
              <a:rPr lang="bg-BG" sz="1600" dirty="0" smtClean="0"/>
              <a:t>(2007 минРЗ - 180 лв, 2018 - минРЗ - 510 лв)</a:t>
            </a:r>
          </a:p>
          <a:p>
            <a:pPr>
              <a:buNone/>
            </a:pPr>
            <a:r>
              <a:rPr lang="bg-BG" sz="1900" dirty="0" smtClean="0"/>
              <a:t> </a:t>
            </a:r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>Основания за исканията –</a:t>
            </a:r>
            <a:b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>необходимост от възстановяване и ограничаване</a:t>
            </a:r>
            <a:b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285860"/>
            <a:ext cx="8358214" cy="5572140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z="1900" dirty="0" smtClean="0"/>
          </a:p>
          <a:p>
            <a:pPr>
              <a:buFont typeface="Wingdings" pitchFamily="2" charset="2"/>
              <a:buChar char="v"/>
            </a:pPr>
            <a:r>
              <a:rPr lang="bg-BG" sz="1900" dirty="0" smtClean="0"/>
              <a:t>	Допълнителното заплащане за нощния труд </a:t>
            </a:r>
            <a:r>
              <a:rPr lang="bg-BG" sz="1900" b="1" dirty="0" smtClean="0"/>
              <a:t>на</a:t>
            </a:r>
            <a:r>
              <a:rPr lang="bg-BG" sz="1900" dirty="0" smtClean="0"/>
              <a:t> </a:t>
            </a:r>
            <a:r>
              <a:rPr lang="bg-BG" sz="1900" b="1" dirty="0" smtClean="0"/>
              <a:t>0,25 лв/час </a:t>
            </a:r>
          </a:p>
          <a:p>
            <a:pPr>
              <a:buNone/>
            </a:pPr>
            <a:r>
              <a:rPr lang="bg-BG" sz="1900" b="1" dirty="0" smtClean="0"/>
              <a:t>		беше определено без никакви мотиви </a:t>
            </a:r>
            <a:r>
              <a:rPr lang="bg-BG" sz="1900" dirty="0" smtClean="0"/>
              <a:t>през 2006 г. 	</a:t>
            </a:r>
          </a:p>
          <a:p>
            <a:pPr>
              <a:buFont typeface="Wingdings" pitchFamily="2" charset="2"/>
              <a:buChar char="v"/>
            </a:pPr>
            <a:endParaRPr lang="bg-BG" sz="1900" dirty="0" smtClean="0"/>
          </a:p>
          <a:p>
            <a:pPr>
              <a:buFont typeface="Wingdings" pitchFamily="2" charset="2"/>
              <a:buChar char="v"/>
            </a:pPr>
            <a:r>
              <a:rPr lang="bg-BG" sz="1900" dirty="0" smtClean="0"/>
              <a:t>	Тогава предложението на КТ </a:t>
            </a:r>
            <a:r>
              <a:rPr lang="ru-RU" sz="1900" dirty="0" smtClean="0"/>
              <a:t>„ </a:t>
            </a:r>
            <a:r>
              <a:rPr lang="bg-BG" sz="1900" dirty="0" smtClean="0"/>
              <a:t>Подкрепа” пред НСТС за</a:t>
            </a:r>
          </a:p>
          <a:p>
            <a:pPr>
              <a:buNone/>
            </a:pPr>
            <a:r>
              <a:rPr lang="bg-BG" sz="1900" b="1" dirty="0" smtClean="0"/>
              <a:t>		</a:t>
            </a:r>
            <a:r>
              <a:rPr lang="bg-BG" sz="1900" dirty="0" smtClean="0"/>
              <a:t>допълнителното заплащане за нощния труд бе</a:t>
            </a:r>
            <a:r>
              <a:rPr lang="bg-BG" sz="1900" b="1" dirty="0" smtClean="0"/>
              <a:t> 1 % от минРЗ!</a:t>
            </a:r>
          </a:p>
          <a:p>
            <a:pPr>
              <a:buNone/>
            </a:pPr>
            <a:endParaRPr lang="bg-BG" sz="1900" dirty="0" smtClean="0"/>
          </a:p>
          <a:p>
            <a:pPr>
              <a:buFont typeface="Wingdings" pitchFamily="2" charset="2"/>
              <a:buChar char="v"/>
            </a:pPr>
            <a:r>
              <a:rPr lang="bg-BG" sz="1900" b="1" dirty="0" smtClean="0"/>
              <a:t>	Повече от 20 години</a:t>
            </a:r>
            <a:r>
              <a:rPr lang="bg-BG" sz="1900" dirty="0" smtClean="0"/>
              <a:t>, полагащите нощен труд в България </a:t>
            </a:r>
          </a:p>
          <a:p>
            <a:pPr>
              <a:buNone/>
            </a:pPr>
            <a:r>
              <a:rPr lang="bg-BG" sz="1900" dirty="0" smtClean="0"/>
              <a:t>		са оставени без никакви възможности за възстановяване.</a:t>
            </a:r>
          </a:p>
          <a:p>
            <a:pPr>
              <a:buNone/>
            </a:pPr>
            <a:r>
              <a:rPr lang="bg-BG" sz="1900" dirty="0" smtClean="0"/>
              <a:t>	</a:t>
            </a:r>
          </a:p>
          <a:p>
            <a:pPr>
              <a:buFont typeface="Wingdings" pitchFamily="2" charset="2"/>
              <a:buChar char="v"/>
            </a:pPr>
            <a:r>
              <a:rPr lang="bg-BG" sz="1900" dirty="0" smtClean="0"/>
              <a:t>	Дори са принудени да заделят от личните си средства за транспорт </a:t>
            </a:r>
          </a:p>
          <a:p>
            <a:pPr>
              <a:buNone/>
            </a:pPr>
            <a:r>
              <a:rPr lang="bg-BG" sz="1900" dirty="0" smtClean="0"/>
              <a:t>		за полагането му – в момента Наредбата определя </a:t>
            </a:r>
            <a:r>
              <a:rPr lang="bg-BG" sz="1900" b="1" dirty="0" smtClean="0"/>
              <a:t>мин. стандарт </a:t>
            </a:r>
          </a:p>
          <a:p>
            <a:pPr>
              <a:buNone/>
            </a:pPr>
            <a:r>
              <a:rPr lang="bg-BG" sz="1900" b="1" dirty="0" smtClean="0"/>
              <a:t>		</a:t>
            </a:r>
            <a:r>
              <a:rPr lang="bg-BG" sz="1900" dirty="0" smtClean="0"/>
              <a:t>за една нощна смяна - 1,75 лв, а след удръжките – </a:t>
            </a:r>
            <a:r>
              <a:rPr lang="bg-BG" sz="1900" b="1" dirty="0" smtClean="0"/>
              <a:t>1,36 лв.</a:t>
            </a:r>
            <a:endParaRPr lang="bg-BG" sz="1900" dirty="0" smtClean="0"/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4000504"/>
            <a:ext cx="8929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14348" y="0"/>
          <a:ext cx="7615262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57158" y="4000504"/>
          <a:ext cx="8401080" cy="2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000132"/>
                <a:gridCol w="1471594"/>
                <a:gridCol w="1214446"/>
                <a:gridCol w="1643074"/>
                <a:gridCol w="1571636"/>
              </a:tblGrid>
              <a:tr h="370840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ЗОВ</a:t>
                      </a:r>
                      <a:r>
                        <a:rPr lang="bg-BG" sz="1100" dirty="0" smtClean="0">
                          <a:solidFill>
                            <a:schemeClr val="tx1"/>
                          </a:solidFill>
                        </a:rPr>
                        <a:t>р+л</a:t>
                      </a:r>
                    </a:p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лева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ПОЗМБОВ</a:t>
                      </a:r>
                      <a:r>
                        <a:rPr lang="bg-BG" sz="1100" dirty="0" smtClean="0">
                          <a:solidFill>
                            <a:schemeClr val="tx1"/>
                          </a:solidFill>
                        </a:rPr>
                        <a:t>р+л</a:t>
                      </a:r>
                    </a:p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лева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БЮДЖЕТ</a:t>
                      </a:r>
                      <a:r>
                        <a:rPr lang="bg-BG" sz="11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лева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РАБОТОДОТЕЛ</a:t>
                      </a:r>
                    </a:p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лева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РАБОТНИК</a:t>
                      </a:r>
                    </a:p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лева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1час – </a:t>
                      </a:r>
                      <a:r>
                        <a:rPr lang="bg-BG" sz="1600" b="1" dirty="0" smtClean="0"/>
                        <a:t>0,25</a:t>
                      </a:r>
                      <a:r>
                        <a:rPr lang="bg-BG" sz="1600" b="0" dirty="0" smtClean="0"/>
                        <a:t> лв</a:t>
                      </a:r>
                      <a:endParaRPr lang="bg-BG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0,02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≈ </a:t>
                      </a:r>
                      <a:r>
                        <a:rPr lang="bg-BG" sz="1600" b="1" dirty="0" smtClean="0"/>
                        <a:t>0,07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0,02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0,30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0,19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7часа – </a:t>
                      </a:r>
                      <a:r>
                        <a:rPr lang="bg-BG" sz="1600" b="1" dirty="0" smtClean="0"/>
                        <a:t>1,75</a:t>
                      </a:r>
                      <a:r>
                        <a:rPr lang="bg-BG" sz="1600" dirty="0" smtClean="0"/>
                        <a:t> лв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0,14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≈ </a:t>
                      </a:r>
                      <a:r>
                        <a:rPr lang="bg-BG" sz="1600" b="1" dirty="0" smtClean="0"/>
                        <a:t>0,43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0,15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2,07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1,36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1мес –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bg-BG" sz="1600" b="1" baseline="0" dirty="0" smtClean="0"/>
                        <a:t>14 </a:t>
                      </a:r>
                      <a:r>
                        <a:rPr lang="bg-BG" sz="1600" baseline="0" dirty="0" smtClean="0"/>
                        <a:t>лв</a:t>
                      </a:r>
                    </a:p>
                    <a:p>
                      <a:r>
                        <a:rPr lang="bg-BG" sz="1600" baseline="0" dirty="0" smtClean="0"/>
                        <a:t>8 нощ. смени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1,12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≈ </a:t>
                      </a:r>
                      <a:r>
                        <a:rPr lang="bg-BG" sz="1600" b="1" dirty="0" smtClean="0"/>
                        <a:t>3,40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1,21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16,59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10,87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1год –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bg-BG" sz="1600" b="1" baseline="0" dirty="0" smtClean="0"/>
                        <a:t>168</a:t>
                      </a:r>
                      <a:r>
                        <a:rPr lang="bg-BG" sz="1600" baseline="0" dirty="0" smtClean="0"/>
                        <a:t> лв</a:t>
                      </a:r>
                      <a:endParaRPr lang="bg-BG" sz="1600" dirty="0" smtClean="0"/>
                    </a:p>
                    <a:p>
                      <a:r>
                        <a:rPr lang="bg-BG" sz="1600" dirty="0" smtClean="0"/>
                        <a:t>96 </a:t>
                      </a:r>
                      <a:r>
                        <a:rPr lang="bg-BG" sz="1600" baseline="0" dirty="0" smtClean="0"/>
                        <a:t>нощ. смени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 smtClean="0"/>
                        <a:t>13,44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≈ </a:t>
                      </a:r>
                      <a:r>
                        <a:rPr lang="bg-BG" sz="1600" b="1" dirty="0" smtClean="0"/>
                        <a:t>40,82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14,49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199,11</a:t>
                      </a:r>
                      <a:endParaRPr lang="bg-B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≈ </a:t>
                      </a:r>
                      <a:r>
                        <a:rPr lang="bg-BG" sz="1600" b="1" dirty="0" smtClean="0"/>
                        <a:t>130,36</a:t>
                      </a:r>
                      <a:endParaRPr lang="bg-BG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solidFill>
                  <a:srgbClr val="002060"/>
                </a:solidFill>
              </a:rPr>
              <a:t>Някои резултати от прилагането на настоящия принцип </a:t>
            </a:r>
            <a:br>
              <a:rPr lang="bg-BG" sz="2800" b="1" dirty="0" smtClean="0">
                <a:solidFill>
                  <a:srgbClr val="002060"/>
                </a:solidFill>
              </a:rPr>
            </a:br>
            <a:r>
              <a:rPr lang="bg-BG" sz="2800" b="1" dirty="0" smtClean="0">
                <a:solidFill>
                  <a:srgbClr val="002060"/>
                </a:solidFill>
              </a:rPr>
              <a:t>на заплащане на нощния труд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78645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bg-BG" sz="2000" b="1" dirty="0" smtClean="0"/>
              <a:t>Годишната</a:t>
            </a:r>
            <a:r>
              <a:rPr lang="bg-BG" sz="2000" dirty="0" smtClean="0"/>
              <a:t> здравноосигурителната вноска (ЗОВ) </a:t>
            </a:r>
            <a:r>
              <a:rPr lang="bg-BG" sz="2000" b="1" dirty="0" smtClean="0"/>
              <a:t>от работодателя и работника  на 1 работник за </a:t>
            </a:r>
            <a:r>
              <a:rPr lang="bg-BG" sz="2000" dirty="0" smtClean="0"/>
              <a:t>96 нощни смени (средно 8 за 1 месец),         </a:t>
            </a:r>
          </a:p>
          <a:p>
            <a:pPr marL="457200" indent="-457200">
              <a:buNone/>
            </a:pPr>
            <a:r>
              <a:rPr lang="bg-BG" sz="2000" dirty="0" smtClean="0"/>
              <a:t>	е  </a:t>
            </a:r>
            <a:r>
              <a:rPr lang="bg-BG" sz="2000" b="1" dirty="0" smtClean="0"/>
              <a:t>общо</a:t>
            </a:r>
            <a:r>
              <a:rPr lang="bg-BG" sz="2000" dirty="0" smtClean="0"/>
              <a:t> </a:t>
            </a:r>
            <a:r>
              <a:rPr lang="bg-BG" sz="2000" b="1" dirty="0" smtClean="0"/>
              <a:t>13,44 лв </a:t>
            </a:r>
          </a:p>
          <a:p>
            <a:pPr marL="457200" indent="-457200">
              <a:buNone/>
            </a:pPr>
            <a:r>
              <a:rPr lang="bg-BG" sz="1100" b="1" dirty="0" smtClean="0"/>
              <a:t> </a:t>
            </a:r>
          </a:p>
          <a:p>
            <a:pPr marL="457200" indent="-457200">
              <a:buNone/>
            </a:pPr>
            <a:r>
              <a:rPr lang="bg-BG" sz="2000" b="1" dirty="0" smtClean="0"/>
              <a:t>	13,44 лв едва покрива 50 % от парите, необходими за изплащане </a:t>
            </a:r>
          </a:p>
          <a:p>
            <a:pPr marL="457200" indent="-457200">
              <a:buNone/>
            </a:pPr>
            <a:r>
              <a:rPr lang="bg-BG" sz="2000" b="1" dirty="0" smtClean="0"/>
              <a:t>	на </a:t>
            </a:r>
            <a:r>
              <a:rPr lang="bg-BG" sz="2000" b="1" dirty="0" smtClean="0">
                <a:solidFill>
                  <a:srgbClr val="FF0000"/>
                </a:solidFill>
              </a:rPr>
              <a:t>1 болничен ден </a:t>
            </a:r>
            <a:r>
              <a:rPr lang="bg-BG" sz="2000" b="1" dirty="0" smtClean="0"/>
              <a:t>на работещ на мин.РЗ – 510 лв</a:t>
            </a:r>
          </a:p>
          <a:p>
            <a:pPr marL="457200" indent="-457200">
              <a:buNone/>
            </a:pPr>
            <a:endParaRPr lang="bg-BG" sz="2000" b="1" dirty="0" smtClean="0"/>
          </a:p>
          <a:p>
            <a:pPr marL="457200" indent="-457200">
              <a:buAutoNum type="arabicPeriod" startAt="2"/>
            </a:pPr>
            <a:r>
              <a:rPr lang="bg-BG" sz="2000" b="1" dirty="0" smtClean="0"/>
              <a:t>За 1 месец нощен труд</a:t>
            </a:r>
            <a:r>
              <a:rPr lang="bg-BG" sz="2000" dirty="0" smtClean="0"/>
              <a:t>,  т.е. 8 нощни смени – работникът получава </a:t>
            </a:r>
          </a:p>
          <a:p>
            <a:pPr marL="457200" indent="-457200">
              <a:buNone/>
            </a:pPr>
            <a:r>
              <a:rPr lang="bg-BG" sz="2000" b="1" dirty="0" smtClean="0"/>
              <a:t>	общо</a:t>
            </a:r>
            <a:r>
              <a:rPr lang="bg-BG" sz="2000" dirty="0" smtClean="0"/>
              <a:t> </a:t>
            </a:r>
            <a:r>
              <a:rPr lang="bg-BG" sz="2000" b="1" dirty="0" smtClean="0"/>
              <a:t>10,87 </a:t>
            </a:r>
            <a:r>
              <a:rPr lang="bg-BG" sz="2000" dirty="0" smtClean="0"/>
              <a:t>лв, </a:t>
            </a:r>
          </a:p>
          <a:p>
            <a:pPr marL="457200" indent="-457200">
              <a:buNone/>
            </a:pPr>
            <a:r>
              <a:rPr lang="bg-BG" sz="2000" dirty="0" smtClean="0"/>
              <a:t>	което покрива </a:t>
            </a:r>
            <a:r>
              <a:rPr lang="bg-BG" sz="2000" b="1" dirty="0" smtClean="0"/>
              <a:t>едва 42% от разходите </a:t>
            </a:r>
            <a:r>
              <a:rPr lang="bg-BG" sz="2000" dirty="0" smtClean="0"/>
              <a:t>за градски транспорт в София</a:t>
            </a:r>
          </a:p>
          <a:p>
            <a:pPr marL="457200" indent="-457200">
              <a:buNone/>
            </a:pPr>
            <a:r>
              <a:rPr lang="bg-BG" sz="1200" dirty="0" smtClean="0"/>
              <a:t>	</a:t>
            </a:r>
            <a:r>
              <a:rPr lang="bg-BG" sz="2000" b="1" dirty="0" smtClean="0"/>
              <a:t>- 3,20 </a:t>
            </a:r>
            <a:r>
              <a:rPr lang="bg-BG" sz="2000" dirty="0" smtClean="0"/>
              <a:t>лв</a:t>
            </a:r>
            <a:r>
              <a:rPr lang="bg-BG" sz="2000" b="1" dirty="0" smtClean="0"/>
              <a:t> х 8 </a:t>
            </a:r>
            <a:r>
              <a:rPr lang="bg-BG" sz="2000" dirty="0" smtClean="0"/>
              <a:t>смени</a:t>
            </a:r>
            <a:r>
              <a:rPr lang="bg-BG" sz="2000" b="1" dirty="0" smtClean="0"/>
              <a:t> = 25,60 лева</a:t>
            </a:r>
          </a:p>
          <a:p>
            <a:pPr marL="457200" indent="-457200">
              <a:buNone/>
            </a:pPr>
            <a:endParaRPr lang="bg-BG" sz="1200" dirty="0" smtClean="0"/>
          </a:p>
          <a:p>
            <a:pPr marL="457200" indent="-457200">
              <a:buNone/>
            </a:pPr>
            <a:r>
              <a:rPr lang="bg-BG" sz="2000" dirty="0" smtClean="0"/>
              <a:t>	</a:t>
            </a:r>
            <a:r>
              <a:rPr lang="bg-BG" sz="2000" b="1" dirty="0" smtClean="0"/>
              <a:t>За 1 година нощен труд</a:t>
            </a:r>
            <a:r>
              <a:rPr lang="bg-BG" sz="2000" dirty="0" smtClean="0"/>
              <a:t>,  т.е. 96 нощни смени – работникът получава </a:t>
            </a:r>
            <a:r>
              <a:rPr lang="bg-BG" sz="2000" b="1" dirty="0" smtClean="0"/>
              <a:t>общо</a:t>
            </a:r>
            <a:r>
              <a:rPr lang="bg-BG" sz="2000" dirty="0" smtClean="0"/>
              <a:t> </a:t>
            </a:r>
            <a:r>
              <a:rPr lang="bg-BG" sz="2000" b="1" dirty="0" smtClean="0"/>
              <a:t>130,36 </a:t>
            </a:r>
            <a:r>
              <a:rPr lang="bg-BG" sz="2000" dirty="0" smtClean="0"/>
              <a:t>лв,</a:t>
            </a:r>
          </a:p>
          <a:p>
            <a:pPr marL="457200" indent="-457200">
              <a:buNone/>
            </a:pPr>
            <a:r>
              <a:rPr lang="bg-BG" sz="2000" b="1" dirty="0" smtClean="0"/>
              <a:t>	</a:t>
            </a:r>
            <a:r>
              <a:rPr lang="bg-BG" sz="2000" dirty="0" smtClean="0"/>
              <a:t>което покрива </a:t>
            </a:r>
            <a:r>
              <a:rPr lang="bg-BG" sz="2000" b="1" dirty="0" smtClean="0"/>
              <a:t>разходите </a:t>
            </a:r>
            <a:r>
              <a:rPr lang="bg-BG" sz="2000" dirty="0" smtClean="0"/>
              <a:t>за градски транспорт </a:t>
            </a:r>
            <a:r>
              <a:rPr lang="bg-BG" sz="2000" b="1" dirty="0" smtClean="0"/>
              <a:t>на 5 от 12 месеца,           т.е  	</a:t>
            </a:r>
            <a:r>
              <a:rPr lang="bg-BG" sz="2000" b="1" u="sng" dirty="0" smtClean="0"/>
              <a:t>7 </a:t>
            </a:r>
            <a:r>
              <a:rPr lang="bg-BG" sz="2000" b="1" u="sng" dirty="0" smtClean="0"/>
              <a:t> месеца  </a:t>
            </a:r>
            <a:r>
              <a:rPr lang="bg-BG" sz="2000" b="1" u="sng" dirty="0" smtClean="0"/>
              <a:t>работникът </a:t>
            </a:r>
            <a:r>
              <a:rPr lang="bg-BG" sz="2000" b="1" u="sng" dirty="0" smtClean="0"/>
              <a:t> ползва  лични  средства </a:t>
            </a:r>
            <a:endParaRPr lang="bg-BG" sz="2000" u="sng" dirty="0" smtClean="0"/>
          </a:p>
          <a:p>
            <a:pPr marL="457200" indent="-457200">
              <a:buNone/>
            </a:pPr>
            <a:endParaRPr lang="bg-BG" sz="1100" b="1" dirty="0" smtClean="0"/>
          </a:p>
          <a:p>
            <a:pPr marL="457200" indent="-457200">
              <a:buAutoNum type="arabicPeriod" startAt="3"/>
            </a:pPr>
            <a:endParaRPr lang="bg-BG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</TotalTime>
  <Words>1064</Words>
  <Application>Microsoft Office PowerPoint</Application>
  <PresentationFormat>On-screen Show (4:3)</PresentationFormat>
  <Paragraphs>370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Кампания за достойни условия и заплащане на нощния труд</vt:lpstr>
      <vt:lpstr>Основания за предложението</vt:lpstr>
      <vt:lpstr>Slide 4</vt:lpstr>
      <vt:lpstr>     Редица експерименти от последните години показват,              че работата през нощта продължително време                               е изключително вредна за здравето  Сара Монтагю, BBC http://old.segabg.com/article.php?id=764393   </vt:lpstr>
      <vt:lpstr> Основания за исканията – необходимост от възстановяване и ограничаване  </vt:lpstr>
      <vt:lpstr> Основания за исканията – необходимост от възстановяване и ограничаване  </vt:lpstr>
      <vt:lpstr>Slide 8</vt:lpstr>
      <vt:lpstr>Някои резултати от прилагането на настоящия принцип  на заплащане на нощния труд</vt:lpstr>
      <vt:lpstr>Някои резултати от прилагането на настоящия принцип  на заплащане на нощния труд</vt:lpstr>
      <vt:lpstr> Основания за исканията – необходимост от възстановяване и ограничаване  </vt:lpstr>
      <vt:lpstr>Slide 12</vt:lpstr>
      <vt:lpstr>Ограничаване на нощния труд поради    Риска за безопасността на труда </vt:lpstr>
      <vt:lpstr> Изводи  </vt:lpstr>
      <vt:lpstr>Роля на индивидуалните характеристики при адаптацията на сменните работници</vt:lpstr>
      <vt:lpstr>Възможности за възстановяване</vt:lpstr>
      <vt:lpstr>Възможности за възстановяване</vt:lpstr>
      <vt:lpstr>Исканията – обединиха КТ “Подкрепа”, БЛС, БАПЗГ и СФСМВР   (НЕПОСРЕДСТВЕНИ  </vt:lpstr>
      <vt:lpstr>Slide 19</vt:lpstr>
      <vt:lpstr>Някои резултати от прилагането на предлагания принцип  на заплащане на нощния труд</vt:lpstr>
      <vt:lpstr>Някои резултати от прилагането на предлагания принцип  на заплащане на нощния труд</vt:lpstr>
      <vt:lpstr>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ЕВРОПЕЙСКА КОМИСИЯ  Брюксел, 26.4.2017 г.  COM(2017) 254 final</dc:title>
  <dc:creator>starirodove</dc:creator>
  <cp:lastModifiedBy>starirodove</cp:lastModifiedBy>
  <cp:revision>305</cp:revision>
  <cp:lastPrinted>2018-04-11T11:25:48Z</cp:lastPrinted>
  <dcterms:created xsi:type="dcterms:W3CDTF">2018-03-27T05:06:30Z</dcterms:created>
  <dcterms:modified xsi:type="dcterms:W3CDTF">2018-10-30T06:14:35Z</dcterms:modified>
</cp:coreProperties>
</file>